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7.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4"/>
  </p:sldMasterIdLst>
  <p:notesMasterIdLst>
    <p:notesMasterId r:id="rId36"/>
  </p:notesMasterIdLst>
  <p:sldIdLst>
    <p:sldId id="257" r:id="rId5"/>
    <p:sldId id="258" r:id="rId6"/>
    <p:sldId id="259" r:id="rId7"/>
    <p:sldId id="260" r:id="rId8"/>
    <p:sldId id="261" r:id="rId9"/>
    <p:sldId id="262" r:id="rId10"/>
    <p:sldId id="263" r:id="rId11"/>
    <p:sldId id="264" r:id="rId12"/>
    <p:sldId id="265" r:id="rId13"/>
    <p:sldId id="266" r:id="rId14"/>
    <p:sldId id="292" r:id="rId15"/>
    <p:sldId id="293"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83" r:id="rId29"/>
    <p:sldId id="284" r:id="rId30"/>
    <p:sldId id="286" r:id="rId31"/>
    <p:sldId id="287" r:id="rId32"/>
    <p:sldId id="296" r:id="rId33"/>
    <p:sldId id="290" r:id="rId34"/>
    <p:sldId id="291"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4DB2600-21EE-D893-DD4F-9291234FEEBB}" name="Lucido, Briana (CDC/GHC/DGHP)" initials="LB(" userId="S::KPQ7@cdc.gov::6e1083d0-5170-4474-b4a4-63e2f31446d3" providerId="AD"/>
  <p188:author id="{813E3416-FA04-957D-15E1-16A5CA630B82}" name="Harris, Julie (CDC/GHC/DGHP)" initials="HJ(" userId="S::ggt5@cdc.gov::f314a2f1-d216-401e-99c8-e30988af447c" providerId="AD"/>
  <p188:author id="{1CF7526C-0DED-8804-2F61-9E4214E4DB27}" name="Schermerhorn, Jordan (CDC/GHC/DGHP) (CTR)" initials="SJ((" userId="S::xuc4@cdc.gov::34a87e79-620a-4f25-b665-dbb4ca52bca8" providerId="AD"/>
  <p188:author id="{6DFEE882-EFDA-EE80-0BBD-19757B190C5E}" name="Martel, Lise (CDC/GHC/DGHP)" initials="M(" userId="S::diz0@cdc.gov::fbce038f-8655-4557-9709-9829739673e8" providerId="AD"/>
  <p188:author id="{677E6A8E-C9A6-07BD-E1D8-448ECDAFF898}" name="Gallagher, Darby (CDC/GHC/DGHP)" initials="GD(" userId="S::zss9@cdc.gov::a845a694-00ae-430c-a73d-6baae6728f31" providerId="AD"/>
  <p188:author id="{D71DB8A5-77F4-3016-5A88-EDAC4D4F1636}" name="Yard, Ellen E. (CDC/GHC/DGHP)" initials="YEE(" userId="S::IGF8@cdc.gov::19c9ef13-1d29-41fa-9fd7-59de21a7a375"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78" autoAdjust="0"/>
    <p:restoredTop sz="68224" autoAdjust="0"/>
  </p:normalViewPr>
  <p:slideViewPr>
    <p:cSldViewPr snapToGrid="0">
      <p:cViewPr varScale="1">
        <p:scale>
          <a:sx n="47" d="100"/>
          <a:sy n="47" d="100"/>
        </p:scale>
        <p:origin x="8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latin typeface="Arial" charset="0"/>
                <a:ea typeface="Arial" charset="0"/>
                <a:cs typeface="Arial" charset="0"/>
              </a:defRPr>
            </a:pPr>
            <a:r>
              <a:rPr lang="en-US" sz="2400" b="1" i="0" baseline="0" dirty="0">
                <a:effectLst/>
              </a:rPr>
              <a:t>Casos </a:t>
            </a:r>
            <a:r>
              <a:rPr lang="en-US" sz="2400" b="1" i="0" baseline="0" dirty="0" err="1">
                <a:effectLst/>
              </a:rPr>
              <a:t>registrados</a:t>
            </a:r>
            <a:r>
              <a:rPr lang="en-US" sz="2400" b="1" i="0" baseline="0" dirty="0">
                <a:effectLst/>
              </a:rPr>
              <a:t> de diarreia por semana,</a:t>
            </a:r>
            <a:endParaRPr lang="en-US" sz="2400" b="1" dirty="0">
              <a:effectLst/>
            </a:endParaRPr>
          </a:p>
          <a:p>
            <a:pPr>
              <a:defRPr>
                <a:latin typeface="Arial" charset="0"/>
                <a:ea typeface="Arial" charset="0"/>
                <a:cs typeface="Arial" charset="0"/>
              </a:defRPr>
            </a:pPr>
            <a:r>
              <a:rPr lang="en-US" sz="2400" b="1" i="0" baseline="0" dirty="0">
                <a:effectLst/>
              </a:rPr>
              <a:t>Botsuana, 2015</a:t>
            </a:r>
            <a:endParaRPr lang="en-US" sz="2400" b="1" dirty="0">
              <a:effectLst/>
            </a:endParaRPr>
          </a:p>
        </c:rich>
      </c:tx>
      <c:layout>
        <c:manualLayout>
          <c:xMode val="edge"/>
          <c:yMode val="edge"/>
          <c:x val="0.212955232396599"/>
          <c:y val="0"/>
        </c:manualLayout>
      </c:layout>
      <c:overlay val="0"/>
    </c:title>
    <c:autoTitleDeleted val="0"/>
    <c:plotArea>
      <c:layout>
        <c:manualLayout>
          <c:layoutTarget val="inner"/>
          <c:xMode val="edge"/>
          <c:yMode val="edge"/>
          <c:x val="0.10832053135447431"/>
          <c:y val="0.10386805030689346"/>
          <c:w val="0.84710588681135257"/>
          <c:h val="0.70562832551712129"/>
        </c:manualLayout>
      </c:layout>
      <c:barChart>
        <c:barDir val="col"/>
        <c:grouping val="clustered"/>
        <c:varyColors val="0"/>
        <c:ser>
          <c:idx val="2"/>
          <c:order val="2"/>
          <c:tx>
            <c:v>Casos</c:v>
          </c:tx>
          <c:spPr>
            <a:solidFill>
              <a:srgbClr val="00953A"/>
            </a:solidFill>
            <a:ln>
              <a:solidFill>
                <a:schemeClr val="tx1"/>
              </a:solidFill>
            </a:ln>
          </c:spPr>
          <c:invertIfNegative val="0"/>
          <c:val>
            <c:numRef>
              <c:f>National!$K$61:$K$112</c:f>
              <c:numCache>
                <c:formatCode>General</c:formatCode>
                <c:ptCount val="52"/>
                <c:pt idx="0">
                  <c:v>214</c:v>
                </c:pt>
                <c:pt idx="1">
                  <c:v>290</c:v>
                </c:pt>
                <c:pt idx="2">
                  <c:v>275</c:v>
                </c:pt>
                <c:pt idx="3">
                  <c:v>321</c:v>
                </c:pt>
                <c:pt idx="4">
                  <c:v>263</c:v>
                </c:pt>
                <c:pt idx="5">
                  <c:v>275</c:v>
                </c:pt>
                <c:pt idx="6">
                  <c:v>231</c:v>
                </c:pt>
                <c:pt idx="7">
                  <c:v>231</c:v>
                </c:pt>
                <c:pt idx="8">
                  <c:v>210</c:v>
                </c:pt>
                <c:pt idx="9">
                  <c:v>174</c:v>
                </c:pt>
                <c:pt idx="10">
                  <c:v>186</c:v>
                </c:pt>
                <c:pt idx="11">
                  <c:v>164</c:v>
                </c:pt>
                <c:pt idx="12">
                  <c:v>190</c:v>
                </c:pt>
                <c:pt idx="13">
                  <c:v>137</c:v>
                </c:pt>
                <c:pt idx="14">
                  <c:v>180</c:v>
                </c:pt>
                <c:pt idx="15">
                  <c:v>155</c:v>
                </c:pt>
                <c:pt idx="16">
                  <c:v>122</c:v>
                </c:pt>
                <c:pt idx="17">
                  <c:v>157</c:v>
                </c:pt>
                <c:pt idx="18">
                  <c:v>210</c:v>
                </c:pt>
                <c:pt idx="19">
                  <c:v>216</c:v>
                </c:pt>
                <c:pt idx="20">
                  <c:v>174</c:v>
                </c:pt>
                <c:pt idx="21">
                  <c:v>162</c:v>
                </c:pt>
                <c:pt idx="22">
                  <c:v>151</c:v>
                </c:pt>
                <c:pt idx="23">
                  <c:v>130</c:v>
                </c:pt>
                <c:pt idx="24">
                  <c:v>140</c:v>
                </c:pt>
                <c:pt idx="25">
                  <c:v>112</c:v>
                </c:pt>
                <c:pt idx="26">
                  <c:v>128</c:v>
                </c:pt>
                <c:pt idx="27">
                  <c:v>101</c:v>
                </c:pt>
                <c:pt idx="28">
                  <c:v>100</c:v>
                </c:pt>
                <c:pt idx="29">
                  <c:v>144</c:v>
                </c:pt>
                <c:pt idx="30">
                  <c:v>131</c:v>
                </c:pt>
                <c:pt idx="31">
                  <c:v>210</c:v>
                </c:pt>
                <c:pt idx="32">
                  <c:v>323</c:v>
                </c:pt>
                <c:pt idx="33">
                  <c:v>441</c:v>
                </c:pt>
                <c:pt idx="34">
                  <c:v>403</c:v>
                </c:pt>
                <c:pt idx="35">
                  <c:v>271</c:v>
                </c:pt>
                <c:pt idx="36">
                  <c:v>282</c:v>
                </c:pt>
                <c:pt idx="37">
                  <c:v>243</c:v>
                </c:pt>
                <c:pt idx="38">
                  <c:v>196</c:v>
                </c:pt>
                <c:pt idx="39">
                  <c:v>198</c:v>
                </c:pt>
                <c:pt idx="40">
                  <c:v>243</c:v>
                </c:pt>
                <c:pt idx="41">
                  <c:v>249</c:v>
                </c:pt>
                <c:pt idx="42">
                  <c:v>210</c:v>
                </c:pt>
                <c:pt idx="43">
                  <c:v>161</c:v>
                </c:pt>
                <c:pt idx="44">
                  <c:v>149</c:v>
                </c:pt>
                <c:pt idx="45">
                  <c:v>252</c:v>
                </c:pt>
                <c:pt idx="46">
                  <c:v>0</c:v>
                </c:pt>
                <c:pt idx="47">
                  <c:v>0</c:v>
                </c:pt>
                <c:pt idx="48">
                  <c:v>0</c:v>
                </c:pt>
                <c:pt idx="49">
                  <c:v>0</c:v>
                </c:pt>
                <c:pt idx="50">
                  <c:v>0</c:v>
                </c:pt>
                <c:pt idx="51">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D8D9-4819-B3D9-4D389C3A8017}"/>
            </c:ext>
          </c:extLst>
        </c:ser>
        <c:dLbls>
          <c:showLegendKey val="0"/>
          <c:showVal val="0"/>
          <c:showCatName val="0"/>
          <c:showSerName val="0"/>
          <c:showPercent val="0"/>
          <c:showBubbleSize val="0"/>
        </c:dLbls>
        <c:gapWidth val="0"/>
        <c:axId val="104646912"/>
        <c:axId val="104649088"/>
      </c:barChart>
      <c:lineChart>
        <c:grouping val="standard"/>
        <c:varyColors val="0"/>
        <c:ser>
          <c:idx val="0"/>
          <c:order val="0"/>
          <c:tx>
            <c:strRef>
              <c:f>National!$I$60</c:f>
              <c:strCache>
                <c:ptCount val="1"/>
                <c:pt idx="0">
                  <c:v>Alerta</c:v>
                </c:pt>
              </c:strCache>
            </c:strRef>
          </c:tx>
          <c:marker>
            <c:symbol val="none"/>
          </c:marker>
          <c:val>
            <c:numRef>
              <c:f>National!$I$61:$I$112</c:f>
              <c:numCache>
                <c:formatCode>General</c:formatCode>
                <c:ptCount val="52"/>
                <c:pt idx="0">
                  <c:v>380</c:v>
                </c:pt>
                <c:pt idx="1">
                  <c:v>498</c:v>
                </c:pt>
                <c:pt idx="2">
                  <c:v>469</c:v>
                </c:pt>
                <c:pt idx="3">
                  <c:v>526</c:v>
                </c:pt>
                <c:pt idx="4">
                  <c:v>575</c:v>
                </c:pt>
                <c:pt idx="5">
                  <c:v>506</c:v>
                </c:pt>
                <c:pt idx="6">
                  <c:v>482</c:v>
                </c:pt>
                <c:pt idx="7">
                  <c:v>532</c:v>
                </c:pt>
                <c:pt idx="8">
                  <c:v>483</c:v>
                </c:pt>
                <c:pt idx="9">
                  <c:v>482</c:v>
                </c:pt>
                <c:pt idx="10">
                  <c:v>492</c:v>
                </c:pt>
                <c:pt idx="11">
                  <c:v>482</c:v>
                </c:pt>
                <c:pt idx="12">
                  <c:v>412</c:v>
                </c:pt>
                <c:pt idx="13">
                  <c:v>388</c:v>
                </c:pt>
                <c:pt idx="14">
                  <c:v>395</c:v>
                </c:pt>
                <c:pt idx="15">
                  <c:v>387</c:v>
                </c:pt>
                <c:pt idx="16">
                  <c:v>325</c:v>
                </c:pt>
                <c:pt idx="17">
                  <c:v>306</c:v>
                </c:pt>
                <c:pt idx="18">
                  <c:v>390</c:v>
                </c:pt>
                <c:pt idx="19">
                  <c:v>334</c:v>
                </c:pt>
                <c:pt idx="20">
                  <c:v>327</c:v>
                </c:pt>
                <c:pt idx="21">
                  <c:v>309</c:v>
                </c:pt>
                <c:pt idx="22">
                  <c:v>275</c:v>
                </c:pt>
                <c:pt idx="23">
                  <c:v>256</c:v>
                </c:pt>
                <c:pt idx="24">
                  <c:v>295</c:v>
                </c:pt>
                <c:pt idx="25">
                  <c:v>343</c:v>
                </c:pt>
                <c:pt idx="26">
                  <c:v>176</c:v>
                </c:pt>
                <c:pt idx="27">
                  <c:v>232</c:v>
                </c:pt>
                <c:pt idx="28">
                  <c:v>201</c:v>
                </c:pt>
                <c:pt idx="29">
                  <c:v>291</c:v>
                </c:pt>
                <c:pt idx="30">
                  <c:v>379</c:v>
                </c:pt>
                <c:pt idx="31">
                  <c:v>587</c:v>
                </c:pt>
                <c:pt idx="32">
                  <c:v>661</c:v>
                </c:pt>
                <c:pt idx="33">
                  <c:v>650</c:v>
                </c:pt>
                <c:pt idx="34">
                  <c:v>697</c:v>
                </c:pt>
                <c:pt idx="35">
                  <c:v>694</c:v>
                </c:pt>
                <c:pt idx="36">
                  <c:v>731</c:v>
                </c:pt>
                <c:pt idx="37">
                  <c:v>692</c:v>
                </c:pt>
                <c:pt idx="38">
                  <c:v>366</c:v>
                </c:pt>
                <c:pt idx="39">
                  <c:v>382</c:v>
                </c:pt>
                <c:pt idx="40">
                  <c:v>472</c:v>
                </c:pt>
                <c:pt idx="41">
                  <c:v>417</c:v>
                </c:pt>
                <c:pt idx="42">
                  <c:v>321</c:v>
                </c:pt>
                <c:pt idx="43">
                  <c:v>335</c:v>
                </c:pt>
                <c:pt idx="44">
                  <c:v>360</c:v>
                </c:pt>
                <c:pt idx="45">
                  <c:v>450</c:v>
                </c:pt>
                <c:pt idx="46">
                  <c:v>387</c:v>
                </c:pt>
                <c:pt idx="47">
                  <c:v>290</c:v>
                </c:pt>
                <c:pt idx="48">
                  <c:v>255</c:v>
                </c:pt>
                <c:pt idx="49">
                  <c:v>296</c:v>
                </c:pt>
                <c:pt idx="50">
                  <c:v>300</c:v>
                </c:pt>
                <c:pt idx="51">
                  <c:v>277</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D8D9-4819-B3D9-4D389C3A8017}"/>
            </c:ext>
          </c:extLst>
        </c:ser>
        <c:ser>
          <c:idx val="1"/>
          <c:order val="1"/>
          <c:tx>
            <c:strRef>
              <c:f>National!$J$60</c:f>
              <c:strCache>
                <c:ptCount val="1"/>
                <c:pt idx="0">
                  <c:v>Ação</c:v>
                </c:pt>
              </c:strCache>
            </c:strRef>
          </c:tx>
          <c:marker>
            <c:symbol val="none"/>
          </c:marker>
          <c:val>
            <c:numRef>
              <c:f>National!$J$61:$J$112</c:f>
              <c:numCache>
                <c:formatCode>General</c:formatCode>
                <c:ptCount val="52"/>
                <c:pt idx="0">
                  <c:v>523.94560207947643</c:v>
                </c:pt>
                <c:pt idx="1">
                  <c:v>633.60449023688761</c:v>
                </c:pt>
                <c:pt idx="2">
                  <c:v>607.45588912735798</c:v>
                </c:pt>
                <c:pt idx="3">
                  <c:v>713.8650544506072</c:v>
                </c:pt>
                <c:pt idx="4">
                  <c:v>694.0787858002717</c:v>
                </c:pt>
                <c:pt idx="5">
                  <c:v>638.0232334210466</c:v>
                </c:pt>
                <c:pt idx="6">
                  <c:v>641.17051555144951</c:v>
                </c:pt>
                <c:pt idx="7">
                  <c:v>648.62206895357497</c:v>
                </c:pt>
                <c:pt idx="8">
                  <c:v>555.11242463615577</c:v>
                </c:pt>
                <c:pt idx="9">
                  <c:v>598.5027637977704</c:v>
                </c:pt>
                <c:pt idx="10">
                  <c:v>657.52863404375057</c:v>
                </c:pt>
                <c:pt idx="11">
                  <c:v>624.53420958322033</c:v>
                </c:pt>
                <c:pt idx="12">
                  <c:v>592.56468994444424</c:v>
                </c:pt>
                <c:pt idx="13">
                  <c:v>515.73729845055379</c:v>
                </c:pt>
                <c:pt idx="14">
                  <c:v>448.84343837927332</c:v>
                </c:pt>
                <c:pt idx="15">
                  <c:v>492.80548080572242</c:v>
                </c:pt>
                <c:pt idx="16">
                  <c:v>391.39563125582953</c:v>
                </c:pt>
                <c:pt idx="17">
                  <c:v>413.44916064298963</c:v>
                </c:pt>
                <c:pt idx="18">
                  <c:v>549.66989480996051</c:v>
                </c:pt>
                <c:pt idx="19">
                  <c:v>560.87840095229149</c:v>
                </c:pt>
                <c:pt idx="20">
                  <c:v>482.92453762904449</c:v>
                </c:pt>
                <c:pt idx="21">
                  <c:v>418.20832774049188</c:v>
                </c:pt>
                <c:pt idx="22">
                  <c:v>341.71285377301251</c:v>
                </c:pt>
                <c:pt idx="23">
                  <c:v>404.87815251294768</c:v>
                </c:pt>
                <c:pt idx="24">
                  <c:v>367.43626824226862</c:v>
                </c:pt>
                <c:pt idx="25">
                  <c:v>469.07418595183378</c:v>
                </c:pt>
                <c:pt idx="26">
                  <c:v>619.14313956633134</c:v>
                </c:pt>
                <c:pt idx="27">
                  <c:v>694.696997678966</c:v>
                </c:pt>
                <c:pt idx="28">
                  <c:v>532.62475296431967</c:v>
                </c:pt>
                <c:pt idx="29">
                  <c:v>669.6548667473354</c:v>
                </c:pt>
                <c:pt idx="30">
                  <c:v>621.42975383099542</c:v>
                </c:pt>
                <c:pt idx="31">
                  <c:v>716.93526201085592</c:v>
                </c:pt>
                <c:pt idx="32">
                  <c:v>942.61220499349838</c:v>
                </c:pt>
                <c:pt idx="33">
                  <c:v>1542.1832962838091</c:v>
                </c:pt>
                <c:pt idx="34">
                  <c:v>1396.3547439100421</c:v>
                </c:pt>
                <c:pt idx="35">
                  <c:v>1027.875800951243</c:v>
                </c:pt>
                <c:pt idx="36">
                  <c:v>1087.4367510832469</c:v>
                </c:pt>
                <c:pt idx="37">
                  <c:v>914.88004812371253</c:v>
                </c:pt>
                <c:pt idx="38">
                  <c:v>695.77179280536052</c:v>
                </c:pt>
                <c:pt idx="39">
                  <c:v>577.61333364592826</c:v>
                </c:pt>
                <c:pt idx="40">
                  <c:v>624.90588226444754</c:v>
                </c:pt>
                <c:pt idx="41">
                  <c:v>536.38829177083562</c:v>
                </c:pt>
                <c:pt idx="42">
                  <c:v>434.84750671460728</c:v>
                </c:pt>
                <c:pt idx="43">
                  <c:v>505.0674855054973</c:v>
                </c:pt>
                <c:pt idx="44">
                  <c:v>413.45166803654229</c:v>
                </c:pt>
                <c:pt idx="45">
                  <c:v>511.29810923368348</c:v>
                </c:pt>
                <c:pt idx="46">
                  <c:v>528.20832918409337</c:v>
                </c:pt>
                <c:pt idx="47">
                  <c:v>427.43826487374201</c:v>
                </c:pt>
                <c:pt idx="48">
                  <c:v>347.10535550939261</c:v>
                </c:pt>
                <c:pt idx="49">
                  <c:v>374.33485708949303</c:v>
                </c:pt>
                <c:pt idx="50">
                  <c:v>420.77533054102372</c:v>
                </c:pt>
                <c:pt idx="51">
                  <c:v>444.84799394873681</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2-D8D9-4819-B3D9-4D389C3A8017}"/>
            </c:ext>
          </c:extLst>
        </c:ser>
        <c:dLbls>
          <c:showLegendKey val="0"/>
          <c:showVal val="0"/>
          <c:showCatName val="0"/>
          <c:showSerName val="0"/>
          <c:showPercent val="0"/>
          <c:showBubbleSize val="0"/>
        </c:dLbls>
        <c:marker val="1"/>
        <c:smooth val="0"/>
        <c:axId val="104646912"/>
        <c:axId val="104649088"/>
      </c:lineChart>
      <c:catAx>
        <c:axId val="104646912"/>
        <c:scaling>
          <c:orientation val="minMax"/>
        </c:scaling>
        <c:delete val="0"/>
        <c:axPos val="b"/>
        <c:title>
          <c:tx>
            <c:rich>
              <a:bodyPr/>
              <a:lstStyle/>
              <a:p>
                <a:pPr>
                  <a:defRPr/>
                </a:pPr>
                <a:r>
                  <a:rPr lang="en-US" sz="1800" b="0" baseline="0">
                    <a:latin typeface="Arial" panose="020B0604020202020204" pitchFamily="34" charset="0"/>
                    <a:cs typeface="Arial" panose="020B0604020202020204" pitchFamily="34" charset="0"/>
                  </a:rPr>
                  <a:t>Semana </a:t>
                </a:r>
                <a:r>
                  <a:rPr lang="en-US" sz="1800" b="0">
                    <a:latin typeface="Arial" panose="020B0604020202020204" pitchFamily="34" charset="0"/>
                    <a:cs typeface="Arial" panose="020B0604020202020204" pitchFamily="34" charset="0"/>
                  </a:rPr>
                  <a:t>epidemiológica</a:t>
                </a:r>
              </a:p>
            </c:rich>
          </c:tx>
          <c:layout>
            <c:manualLayout>
              <c:xMode val="edge"/>
              <c:yMode val="edge"/>
              <c:x val="0.4173504341437782"/>
              <c:y val="0.90785937346985413"/>
            </c:manualLayout>
          </c:layout>
          <c:overlay val="0"/>
        </c:title>
        <c:majorTickMark val="out"/>
        <c:minorTickMark val="none"/>
        <c:tickLblPos val="nextTo"/>
        <c:txPr>
          <a:bodyPr/>
          <a:lstStyle/>
          <a:p>
            <a:pPr>
              <a:defRPr sz="1600" baseline="0">
                <a:latin typeface="Arial" panose="020B0604020202020204" pitchFamily="34" charset="0"/>
              </a:defRPr>
            </a:pPr>
            <a:endParaRPr lang="en-US"/>
          </a:p>
        </c:txPr>
        <c:crossAx val="104649088"/>
        <c:crosses val="autoZero"/>
        <c:auto val="1"/>
        <c:lblAlgn val="ctr"/>
        <c:lblOffset val="100"/>
        <c:tickLblSkip val="2"/>
        <c:noMultiLvlLbl val="0"/>
      </c:catAx>
      <c:valAx>
        <c:axId val="104649088"/>
        <c:scaling>
          <c:orientation val="minMax"/>
        </c:scaling>
        <c:delete val="0"/>
        <c:axPos val="l"/>
        <c:majorGridlines>
          <c:spPr>
            <a:ln>
              <a:noFill/>
            </a:ln>
          </c:spPr>
        </c:majorGridlines>
        <c:title>
          <c:tx>
            <c:rich>
              <a:bodyPr rot="-5400000" vert="horz"/>
              <a:lstStyle/>
              <a:p>
                <a:pPr>
                  <a:defRPr/>
                </a:pPr>
                <a:r>
                  <a:rPr lang="en-US" sz="1800" b="0" baseline="0" dirty="0">
                    <a:latin typeface="Arial" panose="020B0604020202020204" pitchFamily="34" charset="0"/>
                    <a:cs typeface="Arial" panose="020B0604020202020204" pitchFamily="34" charset="0"/>
                  </a:rPr>
                  <a:t># Casos</a:t>
                </a:r>
                <a:endParaRPr lang="en-US" sz="1800" b="0" dirty="0">
                  <a:latin typeface="Arial" panose="020B0604020202020204" pitchFamily="34" charset="0"/>
                  <a:cs typeface="Arial" panose="020B0604020202020204" pitchFamily="34" charset="0"/>
                </a:endParaRPr>
              </a:p>
            </c:rich>
          </c:tx>
          <c:layout>
            <c:manualLayout>
              <c:xMode val="edge"/>
              <c:yMode val="edge"/>
              <c:x val="1.2179802847433089E-2"/>
              <c:y val="0.29632743218393304"/>
            </c:manualLayout>
          </c:layout>
          <c:overlay val="0"/>
        </c:title>
        <c:numFmt formatCode="General" sourceLinked="1"/>
        <c:majorTickMark val="out"/>
        <c:minorTickMark val="none"/>
        <c:tickLblPos val="nextTo"/>
        <c:txPr>
          <a:bodyPr/>
          <a:lstStyle/>
          <a:p>
            <a:pPr>
              <a:defRPr sz="1600" baseline="0">
                <a:latin typeface="Arial" panose="020B0604020202020204" pitchFamily="34" charset="0"/>
              </a:defRPr>
            </a:pPr>
            <a:endParaRPr lang="en-US"/>
          </a:p>
        </c:txPr>
        <c:crossAx val="104646912"/>
        <c:crosses val="autoZero"/>
        <c:crossBetween val="between"/>
      </c:valAx>
    </c:plotArea>
    <c:plotVisOnly val="1"/>
    <c:dispBlanksAs val="gap"/>
    <c:showDLblsOverMax val="0"/>
  </c:chart>
  <c:spPr>
    <a:ln>
      <a:noFill/>
    </a:ln>
    <a:scene3d>
      <a:camera prst="orthographicFront"/>
      <a:lightRig rig="threePt" dir="t"/>
    </a:scene3d>
    <a:sp3d>
      <a:bevelT/>
    </a:sp3d>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049805048604321"/>
          <c:y val="4.208176423599224E-2"/>
          <c:w val="0.87025884471268811"/>
          <c:h val="0.7896460972269771"/>
        </c:manualLayout>
      </c:layout>
      <c:barChart>
        <c:barDir val="col"/>
        <c:grouping val="stacked"/>
        <c:varyColors val="0"/>
        <c:ser>
          <c:idx val="0"/>
          <c:order val="0"/>
          <c:tx>
            <c:strRef>
              <c:f>Sheet1!$B$1</c:f>
              <c:strCache>
                <c:ptCount val="1"/>
                <c:pt idx="0">
                  <c:v>S. Paratyphi A</c:v>
                </c:pt>
              </c:strCache>
            </c:strRef>
          </c:tx>
          <c:spPr>
            <a:solidFill>
              <a:srgbClr val="00953A"/>
            </a:solidFill>
            <a:ln>
              <a:solidFill>
                <a:schemeClr val="tx1"/>
              </a:solidFill>
            </a:ln>
            <a:effectLst/>
          </c:spPr>
          <c:invertIfNegative val="0"/>
          <c:cat>
            <c:strRef>
              <c:f>Sheet1!$A$2:$A$33</c:f>
              <c:strCache>
                <c:ptCount val="32"/>
                <c:pt idx="0">
                  <c:v>Jan</c:v>
                </c:pt>
                <c:pt idx="1">
                  <c:v>Fev</c:v>
                </c:pt>
                <c:pt idx="2">
                  <c:v>Mar</c:v>
                </c:pt>
                <c:pt idx="3">
                  <c:v>abril</c:v>
                </c:pt>
                <c:pt idx="4">
                  <c:v>maio</c:v>
                </c:pt>
                <c:pt idx="5">
                  <c:v>Jun</c:v>
                </c:pt>
                <c:pt idx="6">
                  <c:v>Jul</c:v>
                </c:pt>
                <c:pt idx="7">
                  <c:v>agosto</c:v>
                </c:pt>
                <c:pt idx="8">
                  <c:v>setembro</c:v>
                </c:pt>
                <c:pt idx="9">
                  <c:v>outubro</c:v>
                </c:pt>
                <c:pt idx="10">
                  <c:v>Nov</c:v>
                </c:pt>
                <c:pt idx="11">
                  <c:v>Dez</c:v>
                </c:pt>
                <c:pt idx="12">
                  <c:v>Jan</c:v>
                </c:pt>
                <c:pt idx="13">
                  <c:v>Fev</c:v>
                </c:pt>
                <c:pt idx="14">
                  <c:v>Mar</c:v>
                </c:pt>
                <c:pt idx="15">
                  <c:v>abril</c:v>
                </c:pt>
                <c:pt idx="16">
                  <c:v>maio</c:v>
                </c:pt>
                <c:pt idx="17">
                  <c:v>Jun</c:v>
                </c:pt>
                <c:pt idx="18">
                  <c:v>Jul</c:v>
                </c:pt>
                <c:pt idx="19">
                  <c:v>agosto</c:v>
                </c:pt>
                <c:pt idx="20">
                  <c:v>setembro</c:v>
                </c:pt>
                <c:pt idx="21">
                  <c:v>outubro</c:v>
                </c:pt>
                <c:pt idx="22">
                  <c:v>Nov</c:v>
                </c:pt>
                <c:pt idx="23">
                  <c:v>Dez</c:v>
                </c:pt>
                <c:pt idx="24">
                  <c:v>Jan</c:v>
                </c:pt>
                <c:pt idx="25">
                  <c:v>Fev</c:v>
                </c:pt>
                <c:pt idx="26">
                  <c:v>Mar</c:v>
                </c:pt>
                <c:pt idx="27">
                  <c:v>abril</c:v>
                </c:pt>
                <c:pt idx="28">
                  <c:v>maio</c:v>
                </c:pt>
                <c:pt idx="29">
                  <c:v>Jun</c:v>
                </c:pt>
                <c:pt idx="30">
                  <c:v>Jul</c:v>
                </c:pt>
                <c:pt idx="31">
                  <c:v>agosto</c:v>
                </c:pt>
              </c:strCache>
            </c:strRef>
          </c:cat>
          <c:val>
            <c:numRef>
              <c:f>Sheet1!$B$2:$B$33</c:f>
              <c:numCache>
                <c:formatCode>General</c:formatCode>
                <c:ptCount val="32"/>
                <c:pt idx="0">
                  <c:v>0</c:v>
                </c:pt>
                <c:pt idx="1">
                  <c:v>0</c:v>
                </c:pt>
                <c:pt idx="2">
                  <c:v>1</c:v>
                </c:pt>
                <c:pt idx="3">
                  <c:v>0</c:v>
                </c:pt>
                <c:pt idx="4">
                  <c:v>0</c:v>
                </c:pt>
                <c:pt idx="5">
                  <c:v>0</c:v>
                </c:pt>
                <c:pt idx="6">
                  <c:v>0</c:v>
                </c:pt>
                <c:pt idx="7">
                  <c:v>0</c:v>
                </c:pt>
                <c:pt idx="8">
                  <c:v>0</c:v>
                </c:pt>
                <c:pt idx="9">
                  <c:v>0</c:v>
                </c:pt>
                <c:pt idx="10">
                  <c:v>0</c:v>
                </c:pt>
                <c:pt idx="11">
                  <c:v>0</c:v>
                </c:pt>
                <c:pt idx="12">
                  <c:v>0</c:v>
                </c:pt>
                <c:pt idx="13">
                  <c:v>0</c:v>
                </c:pt>
                <c:pt idx="14">
                  <c:v>0</c:v>
                </c:pt>
                <c:pt idx="15">
                  <c:v>1</c:v>
                </c:pt>
                <c:pt idx="16">
                  <c:v>1</c:v>
                </c:pt>
                <c:pt idx="17">
                  <c:v>2</c:v>
                </c:pt>
                <c:pt idx="18">
                  <c:v>1</c:v>
                </c:pt>
                <c:pt idx="19">
                  <c:v>1</c:v>
                </c:pt>
                <c:pt idx="20">
                  <c:v>3</c:v>
                </c:pt>
                <c:pt idx="21">
                  <c:v>0</c:v>
                </c:pt>
                <c:pt idx="22">
                  <c:v>0</c:v>
                </c:pt>
                <c:pt idx="23">
                  <c:v>0</c:v>
                </c:pt>
                <c:pt idx="24">
                  <c:v>1</c:v>
                </c:pt>
                <c:pt idx="25">
                  <c:v>5</c:v>
                </c:pt>
                <c:pt idx="26">
                  <c:v>9</c:v>
                </c:pt>
                <c:pt idx="27">
                  <c:v>14</c:v>
                </c:pt>
                <c:pt idx="28">
                  <c:v>10</c:v>
                </c:pt>
                <c:pt idx="29">
                  <c:v>4</c:v>
                </c:pt>
                <c:pt idx="30">
                  <c:v>9</c:v>
                </c:pt>
                <c:pt idx="31">
                  <c:v>9</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B9CD-4B5E-9190-D6BB43B94E2A}"/>
            </c:ext>
          </c:extLst>
        </c:ser>
        <c:ser>
          <c:idx val="1"/>
          <c:order val="1"/>
          <c:tx>
            <c:strRef>
              <c:f>Sheet1!$C$1</c:f>
              <c:strCache>
                <c:ptCount val="1"/>
                <c:pt idx="0">
                  <c:v>S. Typhi</c:v>
                </c:pt>
              </c:strCache>
            </c:strRef>
          </c:tx>
          <c:spPr>
            <a:solidFill>
              <a:srgbClr val="F7941D"/>
            </a:solidFill>
            <a:ln>
              <a:solidFill>
                <a:schemeClr val="tx1"/>
              </a:solidFill>
            </a:ln>
            <a:effectLst/>
          </c:spPr>
          <c:invertIfNegative val="0"/>
          <c:cat>
            <c:strRef>
              <c:f>Sheet1!$A$2:$A$33</c:f>
              <c:strCache>
                <c:ptCount val="32"/>
                <c:pt idx="0">
                  <c:v>Jan</c:v>
                </c:pt>
                <c:pt idx="1">
                  <c:v>Fev</c:v>
                </c:pt>
                <c:pt idx="2">
                  <c:v>Mar</c:v>
                </c:pt>
                <c:pt idx="3">
                  <c:v>abril</c:v>
                </c:pt>
                <c:pt idx="4">
                  <c:v>maio</c:v>
                </c:pt>
                <c:pt idx="5">
                  <c:v>Jun</c:v>
                </c:pt>
                <c:pt idx="6">
                  <c:v>Jul</c:v>
                </c:pt>
                <c:pt idx="7">
                  <c:v>agosto</c:v>
                </c:pt>
                <c:pt idx="8">
                  <c:v>setembro</c:v>
                </c:pt>
                <c:pt idx="9">
                  <c:v>outubro</c:v>
                </c:pt>
                <c:pt idx="10">
                  <c:v>Nov</c:v>
                </c:pt>
                <c:pt idx="11">
                  <c:v>Dez</c:v>
                </c:pt>
                <c:pt idx="12">
                  <c:v>Jan</c:v>
                </c:pt>
                <c:pt idx="13">
                  <c:v>Fev</c:v>
                </c:pt>
                <c:pt idx="14">
                  <c:v>Mar</c:v>
                </c:pt>
                <c:pt idx="15">
                  <c:v>abril</c:v>
                </c:pt>
                <c:pt idx="16">
                  <c:v>maio</c:v>
                </c:pt>
                <c:pt idx="17">
                  <c:v>Jun</c:v>
                </c:pt>
                <c:pt idx="18">
                  <c:v>Jul</c:v>
                </c:pt>
                <c:pt idx="19">
                  <c:v>agosto</c:v>
                </c:pt>
                <c:pt idx="20">
                  <c:v>setembro</c:v>
                </c:pt>
                <c:pt idx="21">
                  <c:v>outubro</c:v>
                </c:pt>
                <c:pt idx="22">
                  <c:v>Nov</c:v>
                </c:pt>
                <c:pt idx="23">
                  <c:v>Dez</c:v>
                </c:pt>
                <c:pt idx="24">
                  <c:v>Jan</c:v>
                </c:pt>
                <c:pt idx="25">
                  <c:v>Fev</c:v>
                </c:pt>
                <c:pt idx="26">
                  <c:v>Mar</c:v>
                </c:pt>
                <c:pt idx="27">
                  <c:v>abril</c:v>
                </c:pt>
                <c:pt idx="28">
                  <c:v>maio</c:v>
                </c:pt>
                <c:pt idx="29">
                  <c:v>Jun</c:v>
                </c:pt>
                <c:pt idx="30">
                  <c:v>Jul</c:v>
                </c:pt>
                <c:pt idx="31">
                  <c:v>agosto</c:v>
                </c:pt>
              </c:strCache>
            </c:strRef>
          </c:cat>
          <c:val>
            <c:numRef>
              <c:f>Sheet1!$C$2:$C$33</c:f>
              <c:numCache>
                <c:formatCode>General</c:formatCode>
                <c:ptCount val="32"/>
                <c:pt idx="0">
                  <c:v>0</c:v>
                </c:pt>
                <c:pt idx="1">
                  <c:v>0</c:v>
                </c:pt>
                <c:pt idx="2">
                  <c:v>0</c:v>
                </c:pt>
                <c:pt idx="3">
                  <c:v>0</c:v>
                </c:pt>
                <c:pt idx="4">
                  <c:v>0</c:v>
                </c:pt>
                <c:pt idx="5">
                  <c:v>1</c:v>
                </c:pt>
                <c:pt idx="6">
                  <c:v>1</c:v>
                </c:pt>
                <c:pt idx="7">
                  <c:v>0</c:v>
                </c:pt>
                <c:pt idx="8">
                  <c:v>0</c:v>
                </c:pt>
                <c:pt idx="9">
                  <c:v>0</c:v>
                </c:pt>
                <c:pt idx="10">
                  <c:v>1</c:v>
                </c:pt>
                <c:pt idx="11">
                  <c:v>1</c:v>
                </c:pt>
                <c:pt idx="12">
                  <c:v>0</c:v>
                </c:pt>
                <c:pt idx="13">
                  <c:v>1</c:v>
                </c:pt>
                <c:pt idx="14">
                  <c:v>0</c:v>
                </c:pt>
                <c:pt idx="15">
                  <c:v>0</c:v>
                </c:pt>
                <c:pt idx="16">
                  <c:v>3</c:v>
                </c:pt>
                <c:pt idx="17">
                  <c:v>1</c:v>
                </c:pt>
                <c:pt idx="18">
                  <c:v>0</c:v>
                </c:pt>
                <c:pt idx="19">
                  <c:v>1</c:v>
                </c:pt>
                <c:pt idx="20">
                  <c:v>2</c:v>
                </c:pt>
                <c:pt idx="21">
                  <c:v>2</c:v>
                </c:pt>
                <c:pt idx="22">
                  <c:v>0</c:v>
                </c:pt>
                <c:pt idx="23">
                  <c:v>0</c:v>
                </c:pt>
                <c:pt idx="24">
                  <c:v>0</c:v>
                </c:pt>
                <c:pt idx="25">
                  <c:v>1</c:v>
                </c:pt>
                <c:pt idx="26">
                  <c:v>2</c:v>
                </c:pt>
                <c:pt idx="27">
                  <c:v>2</c:v>
                </c:pt>
                <c:pt idx="28">
                  <c:v>3</c:v>
                </c:pt>
                <c:pt idx="29">
                  <c:v>3</c:v>
                </c:pt>
                <c:pt idx="30">
                  <c:v>3</c:v>
                </c:pt>
                <c:pt idx="31">
                  <c:v>0</c:v>
                </c:pt>
              </c:numCache>
            </c:numRef>
          </c:val>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B9CD-4B5E-9190-D6BB43B94E2A}"/>
            </c:ext>
          </c:extLst>
        </c:ser>
        <c:dLbls>
          <c:showLegendKey val="0"/>
          <c:showVal val="0"/>
          <c:showCatName val="0"/>
          <c:showSerName val="0"/>
          <c:showPercent val="0"/>
          <c:showBubbleSize val="0"/>
        </c:dLbls>
        <c:gapWidth val="0"/>
        <c:overlap val="100"/>
        <c:axId val="424638616"/>
        <c:axId val="424635008"/>
      </c:barChart>
      <c:catAx>
        <c:axId val="424638616"/>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424635008"/>
        <c:crosses val="autoZero"/>
        <c:auto val="0"/>
        <c:lblAlgn val="ctr"/>
        <c:lblOffset val="100"/>
        <c:tickLblSkip val="3"/>
        <c:noMultiLvlLbl val="0"/>
      </c:catAx>
      <c:valAx>
        <c:axId val="424635008"/>
        <c:scaling>
          <c:orientation val="minMax"/>
        </c:scaling>
        <c:delete val="0"/>
        <c:axPos val="l"/>
        <c:title>
          <c:tx>
            <c:rich>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r>
                  <a:rPr lang="en-US" sz="1800" baseline="0" dirty="0">
                    <a:solidFill>
                      <a:schemeClr val="tx1"/>
                    </a:solidFill>
                    <a:latin typeface="Arial" panose="020B0604020202020204" pitchFamily="34" charset="0"/>
                  </a:rPr>
                  <a:t># Casos</a:t>
                </a:r>
              </a:p>
            </c:rich>
          </c:tx>
          <c:layout>
            <c:manualLayout>
              <c:xMode val="edge"/>
              <c:yMode val="edge"/>
              <c:x val="3.2611732417397307E-3"/>
              <c:y val="0.18018681768039865"/>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Arial" panose="020B0604020202020204" pitchFamily="34" charset="0"/>
                <a:ea typeface="+mn-ea"/>
                <a:cs typeface="+mn-cs"/>
              </a:defRPr>
            </a:pPr>
            <a:endParaRPr lang="en-US"/>
          </a:p>
        </c:txPr>
        <c:crossAx val="424638616"/>
        <c:crosses val="autoZero"/>
        <c:crossBetween val="between"/>
      </c:valAx>
      <c:spPr>
        <a:noFill/>
        <a:ln>
          <a:noFill/>
        </a:ln>
        <a:effectLst/>
      </c:spPr>
    </c:plotArea>
    <c:legend>
      <c:legendPos val="b"/>
      <c:legendEntry>
        <c:idx val="0"/>
        <c:txPr>
          <a:bodyPr rot="0" spcFirstLastPara="1" vertOverflow="ellipsis" vert="horz" wrap="square" anchor="ctr" anchorCtr="1"/>
          <a:lstStyle/>
          <a:p>
            <a:pPr>
              <a:defRPr sz="1800" b="0" i="1" u="none" strike="noStrike" kern="1200" baseline="0">
                <a:solidFill>
                  <a:schemeClr val="tx1"/>
                </a:solidFill>
                <a:latin typeface="Arial" panose="020B0604020202020204" pitchFamily="34" charset="0"/>
                <a:ea typeface="+mn-ea"/>
                <a:cs typeface="+mn-cs"/>
              </a:defRPr>
            </a:pPr>
            <a:endParaRPr lang="en-US"/>
          </a:p>
        </c:txPr>
      </c:legendEntry>
      <c:legendEntry>
        <c:idx val="1"/>
        <c:txPr>
          <a:bodyPr rot="0" spcFirstLastPara="1" vertOverflow="ellipsis" vert="horz" wrap="square" anchor="ctr" anchorCtr="1"/>
          <a:lstStyle/>
          <a:p>
            <a:pPr>
              <a:defRPr sz="1800" b="0" i="1" u="none" strike="noStrike" kern="1200" baseline="0">
                <a:solidFill>
                  <a:schemeClr val="tx1"/>
                </a:solidFill>
                <a:latin typeface="Arial" panose="020B0604020202020204" pitchFamily="34" charset="0"/>
                <a:ea typeface="+mn-ea"/>
                <a:cs typeface="+mn-cs"/>
              </a:defRPr>
            </a:pPr>
            <a:endParaRPr lang="en-US"/>
          </a:p>
        </c:txPr>
      </c:legendEntry>
      <c:layout>
        <c:manualLayout>
          <c:xMode val="edge"/>
          <c:yMode val="edge"/>
          <c:x val="0.10750318331380151"/>
          <c:y val="6.7460866359254218E-2"/>
          <c:w val="0.27110551550162931"/>
          <c:h val="0.22471530511811025"/>
        </c:manualLayout>
      </c:layout>
      <c:overlay val="1"/>
      <c:spPr>
        <a:noFill/>
        <a:ln>
          <a:noFill/>
        </a:ln>
        <a:effectLst/>
      </c:spPr>
      <c:txPr>
        <a:bodyPr rot="0" spcFirstLastPara="1" vertOverflow="ellipsis" vert="horz" wrap="square" anchor="ctr" anchorCtr="1"/>
        <a:lstStyle/>
        <a:p>
          <a:pPr>
            <a:defRPr sz="1800" b="0" i="1" u="none" strike="noStrike" kern="1200" baseline="0">
              <a:solidFill>
                <a:schemeClr val="accent5"/>
              </a:solidFill>
              <a:latin typeface="Arial" panose="020B0604020202020204" pitchFamily="34" charset="0"/>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ED4645B-EEFC-4D2D-85C2-CF313C583404}" type="datetimeFigureOut">
              <a:rPr lang="en-US" smtClean="0"/>
              <a:t>1/21/2026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Clique para editar os estilos de texto principal</a:t>
            </a:r>
          </a:p>
          <a:p>
            <a:pPr lvl="1"/>
            <a:r>
              <a:rPr lang="en-US"/>
              <a:t>Segundo nível</a:t>
            </a:r>
          </a:p>
          <a:p>
            <a:pPr lvl="2"/>
            <a:r>
              <a:rPr lang="en-US"/>
              <a:t>Terceiro nível</a:t>
            </a:r>
          </a:p>
          <a:p>
            <a:pPr lvl="3"/>
            <a:r>
              <a:rPr lang="en-US"/>
              <a:t>Quarto nível</a:t>
            </a:r>
          </a:p>
          <a:p>
            <a:pPr lvl="4"/>
            <a:r>
              <a:rPr lang="en-US"/>
              <a:t>Quinto nível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E81E6CA-A1A8-4A4F-8A8D-23B3168D9F78}" type="slidenum">
              <a:rPr lang="en-US" smtClean="0"/>
              <a:t>‹#›</a:t>
            </a:fld>
            <a:endParaRPr lang="en-US"/>
          </a:p>
        </p:txBody>
      </p:sp>
    </p:spTree>
    <p:extLst>
      <p:ext uri="{BB962C8B-B14F-4D97-AF65-F5344CB8AC3E}">
        <p14:creationId xmlns:p14="http://schemas.microsoft.com/office/powerpoint/2010/main" val="20868925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250" name="Google Shape;250;p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2800" b="1" dirty="0" err="1">
                <a:latin typeface="Arial"/>
                <a:ea typeface="Arial"/>
                <a:cs typeface="Arial"/>
                <a:sym typeface="Arial"/>
              </a:rPr>
              <a:t>Notas</a:t>
            </a:r>
            <a:r>
              <a:rPr lang="en-US" sz="2800" b="1" dirty="0">
                <a:latin typeface="Arial"/>
                <a:ea typeface="Arial"/>
                <a:cs typeface="Arial"/>
                <a:sym typeface="Arial"/>
              </a:rPr>
              <a:t> do </a:t>
            </a:r>
            <a:r>
              <a:rPr lang="en-US" sz="2800" b="1" dirty="0" err="1">
                <a:latin typeface="Arial"/>
                <a:ea typeface="Arial"/>
                <a:cs typeface="Arial"/>
                <a:sym typeface="Arial"/>
              </a:rPr>
              <a:t>instrutor</a:t>
            </a:r>
            <a:r>
              <a:rPr lang="en-US" sz="2800" b="1" dirty="0">
                <a:latin typeface="Arial"/>
                <a:ea typeface="Arial"/>
                <a:cs typeface="Arial"/>
                <a:sym typeface="Arial"/>
              </a:rPr>
              <a:t>:</a:t>
            </a:r>
          </a:p>
          <a:p>
            <a:pPr marL="76201" lvl="0" indent="0" algn="l" rtl="0">
              <a:spcBef>
                <a:spcPts val="0"/>
              </a:spcBef>
              <a:spcAft>
                <a:spcPts val="600"/>
              </a:spcAft>
              <a:buClr>
                <a:schemeClr val="dk1"/>
              </a:buClr>
              <a:buSzPts val="1200"/>
              <a:buFont typeface="Wingdings" panose="05000000000000000000" pitchFamily="2" charset="2"/>
              <a:buNone/>
            </a:pPr>
            <a:endParaRPr lang="pt-BR" sz="1800" b="0" i="0" dirty="0">
              <a:solidFill>
                <a:srgbClr val="111111"/>
              </a:solidFill>
              <a:effectLst/>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pt-BR" sz="18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8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800" b="0" i="1" dirty="0">
                <a:solidFill>
                  <a:srgbClr val="111111"/>
                </a:solidFill>
                <a:effectLst/>
                <a:latin typeface="Arial" panose="020B0604020202020204" pitchFamily="34" charset="0"/>
                <a:cs typeface="Arial" panose="020B0604020202020204" pitchFamily="34" charset="0"/>
              </a:rPr>
              <a:t>neste slide.</a:t>
            </a:r>
            <a:endParaRPr lang="en-US" sz="1800" b="0" i="1" dirty="0">
              <a:solidFill>
                <a:srgbClr val="111111"/>
              </a:solidFill>
              <a:effectLst/>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US" sz="1800" b="0" i="1" dirty="0">
              <a:solidFill>
                <a:srgbClr val="111111"/>
              </a:solidFill>
              <a:effectLst/>
              <a:latin typeface="Arial" panose="020B0604020202020204" pitchFamily="34" charset="0"/>
              <a:ea typeface="+mn-ea"/>
              <a:cs typeface="Arial" panose="020B0604020202020204" pitchFamily="34" charset="0"/>
              <a:sym typeface="Times New Roman"/>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b="1" i="1" dirty="0" err="1">
                <a:latin typeface="+mn-lt"/>
                <a:ea typeface="Times New Roman"/>
                <a:cs typeface="Times New Roman"/>
                <a:sym typeface="Times New Roman"/>
              </a:rPr>
              <a:t>Existem</a:t>
            </a:r>
            <a:r>
              <a:rPr lang="en-US" sz="1800" b="1" i="1" dirty="0">
                <a:latin typeface="+mn-lt"/>
                <a:ea typeface="Times New Roman"/>
                <a:cs typeface="Times New Roman"/>
                <a:sym typeface="Times New Roman"/>
              </a:rPr>
              <a:t> </a:t>
            </a:r>
            <a:r>
              <a:rPr lang="en-US" sz="1800" b="1" i="1" dirty="0" err="1">
                <a:latin typeface="+mn-lt"/>
                <a:ea typeface="Times New Roman"/>
                <a:cs typeface="Times New Roman"/>
                <a:sym typeface="Times New Roman"/>
              </a:rPr>
              <a:t>três</a:t>
            </a:r>
            <a:r>
              <a:rPr lang="en-US" sz="1800" b="1" i="1" dirty="0">
                <a:latin typeface="+mn-lt"/>
                <a:ea typeface="Times New Roman"/>
                <a:cs typeface="Times New Roman"/>
                <a:sym typeface="Times New Roman"/>
              </a:rPr>
              <a:t> </a:t>
            </a:r>
            <a:r>
              <a:rPr lang="en-US" sz="1800" b="1" i="1" dirty="0" err="1">
                <a:latin typeface="+mn-lt"/>
                <a:ea typeface="Times New Roman"/>
                <a:cs typeface="Times New Roman"/>
                <a:sym typeface="Times New Roman"/>
              </a:rPr>
              <a:t>lições</a:t>
            </a:r>
            <a:r>
              <a:rPr lang="en-US" sz="1800" b="1" i="1" dirty="0">
                <a:latin typeface="+mn-lt"/>
                <a:ea typeface="Times New Roman"/>
                <a:cs typeface="Times New Roman"/>
                <a:sym typeface="Times New Roman"/>
              </a:rPr>
              <a:t> </a:t>
            </a:r>
            <a:r>
              <a:rPr lang="en-US" sz="1800" b="1" i="1" dirty="0" err="1">
                <a:latin typeface="+mn-lt"/>
                <a:ea typeface="Times New Roman"/>
                <a:cs typeface="Times New Roman"/>
                <a:sym typeface="Times New Roman"/>
              </a:rPr>
              <a:t>sobre</a:t>
            </a:r>
            <a:r>
              <a:rPr lang="en-US" sz="1800" b="1" i="1" dirty="0">
                <a:latin typeface="+mn-lt"/>
                <a:ea typeface="Times New Roman"/>
                <a:cs typeface="Times New Roman"/>
                <a:sym typeface="Times New Roman"/>
              </a:rPr>
              <a:t> o </a:t>
            </a:r>
            <a:r>
              <a:rPr lang="en-US" sz="1800" b="1" i="1" dirty="0" err="1">
                <a:latin typeface="+mn-lt"/>
                <a:ea typeface="Times New Roman"/>
                <a:cs typeface="Times New Roman"/>
                <a:sym typeface="Times New Roman"/>
              </a:rPr>
              <a:t>tema</a:t>
            </a:r>
            <a:r>
              <a:rPr lang="en-US" sz="1800" b="1" i="1" dirty="0">
                <a:latin typeface="+mn-lt"/>
                <a:ea typeface="Times New Roman"/>
                <a:cs typeface="Times New Roman"/>
                <a:sym typeface="Times New Roman"/>
              </a:rPr>
              <a:t> da </a:t>
            </a:r>
            <a:r>
              <a:rPr lang="en-US" sz="1800" b="1" i="1" dirty="0" err="1">
                <a:latin typeface="+mn-lt"/>
                <a:ea typeface="Times New Roman"/>
                <a:cs typeface="Times New Roman"/>
                <a:sym typeface="Times New Roman"/>
              </a:rPr>
              <a:t>Investigação</a:t>
            </a:r>
            <a:r>
              <a:rPr lang="en-US" sz="1800" b="1" i="1" dirty="0">
                <a:latin typeface="+mn-lt"/>
                <a:ea typeface="Times New Roman"/>
                <a:cs typeface="Times New Roman"/>
                <a:sym typeface="Times New Roman"/>
              </a:rPr>
              <a:t> de </a:t>
            </a:r>
            <a:r>
              <a:rPr lang="en-US" sz="1800" b="1" i="1" dirty="0" err="1">
                <a:latin typeface="+mn-lt"/>
                <a:ea typeface="Times New Roman"/>
                <a:cs typeface="Times New Roman"/>
                <a:sym typeface="Times New Roman"/>
              </a:rPr>
              <a:t>surtos</a:t>
            </a:r>
            <a:r>
              <a:rPr lang="en-US" sz="1800" b="1" i="1" dirty="0">
                <a:latin typeface="+mn-lt"/>
                <a:ea typeface="Times New Roman"/>
                <a:cs typeface="Times New Roman"/>
                <a:sym typeface="Times New Roman"/>
              </a:rPr>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b="1" i="1" dirty="0" err="1">
                <a:latin typeface="+mn-lt"/>
                <a:ea typeface="Times New Roman"/>
                <a:cs typeface="Times New Roman"/>
                <a:sym typeface="Times New Roman"/>
              </a:rPr>
              <a:t>Lição</a:t>
            </a:r>
            <a:r>
              <a:rPr lang="en-US" sz="1800" b="1" i="1" dirty="0">
                <a:latin typeface="+mn-lt"/>
                <a:ea typeface="Times New Roman"/>
                <a:cs typeface="Times New Roman"/>
                <a:sym typeface="Times New Roman"/>
              </a:rPr>
              <a:t> 1: </a:t>
            </a:r>
            <a:r>
              <a:rPr lang="en-US" sz="1800" b="1" i="1" dirty="0" err="1">
                <a:latin typeface="+mn-lt"/>
                <a:ea typeface="Times New Roman"/>
                <a:cs typeface="Times New Roman"/>
                <a:sym typeface="Times New Roman"/>
              </a:rPr>
              <a:t>Reconhecer</a:t>
            </a:r>
            <a:r>
              <a:rPr lang="en-US" sz="1800" b="1" i="1" dirty="0">
                <a:latin typeface="+mn-lt"/>
                <a:ea typeface="Times New Roman"/>
                <a:cs typeface="Times New Roman"/>
                <a:sym typeface="Times New Roman"/>
              </a:rPr>
              <a:t> um </a:t>
            </a:r>
            <a:r>
              <a:rPr lang="en-US" sz="1800" b="1" i="1" dirty="0" err="1">
                <a:latin typeface="+mn-lt"/>
                <a:ea typeface="Times New Roman"/>
                <a:cs typeface="Times New Roman"/>
                <a:sym typeface="Times New Roman"/>
              </a:rPr>
              <a:t>surto</a:t>
            </a:r>
            <a:endParaRPr lang="en-US" sz="1800" b="1" i="1" dirty="0">
              <a:latin typeface="+mn-lt"/>
              <a:ea typeface="Times New Roman"/>
              <a:cs typeface="Times New Roman"/>
              <a:sym typeface="Times New Roman"/>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b="1" i="1" dirty="0" err="1">
                <a:latin typeface="+mn-lt"/>
                <a:ea typeface="Times New Roman"/>
                <a:cs typeface="Times New Roman"/>
                <a:sym typeface="Times New Roman"/>
              </a:rPr>
              <a:t>Lição</a:t>
            </a:r>
            <a:r>
              <a:rPr lang="en-US" sz="1800" b="1" i="1" dirty="0">
                <a:latin typeface="+mn-lt"/>
                <a:ea typeface="Times New Roman"/>
                <a:cs typeface="Times New Roman"/>
                <a:sym typeface="Times New Roman"/>
              </a:rPr>
              <a:t> 2: </a:t>
            </a:r>
            <a:r>
              <a:rPr lang="en-US" sz="1800" b="1" i="1" dirty="0" err="1">
                <a:latin typeface="+mn-lt"/>
                <a:ea typeface="Times New Roman"/>
                <a:cs typeface="Times New Roman"/>
                <a:sym typeface="Times New Roman"/>
              </a:rPr>
              <a:t>Descrevendo</a:t>
            </a:r>
            <a:r>
              <a:rPr lang="en-US" sz="1800" b="1" i="1" dirty="0">
                <a:latin typeface="+mn-lt"/>
                <a:ea typeface="Times New Roman"/>
                <a:cs typeface="Times New Roman"/>
                <a:sym typeface="Times New Roman"/>
              </a:rPr>
              <a:t> um </a:t>
            </a:r>
            <a:r>
              <a:rPr lang="en-US" sz="1800" b="1" i="1" dirty="0" err="1">
                <a:latin typeface="+mn-lt"/>
                <a:ea typeface="Times New Roman"/>
                <a:cs typeface="Times New Roman"/>
                <a:sym typeface="Times New Roman"/>
              </a:rPr>
              <a:t>surto</a:t>
            </a:r>
            <a:endParaRPr lang="en-US" sz="1800" b="1" i="1" dirty="0">
              <a:latin typeface="+mn-lt"/>
              <a:ea typeface="Times New Roman"/>
              <a:cs typeface="Times New Roman"/>
              <a:sym typeface="Times New Roman"/>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b="1" i="1" dirty="0" err="1">
                <a:latin typeface="+mn-lt"/>
                <a:ea typeface="Times New Roman"/>
                <a:cs typeface="Times New Roman"/>
                <a:sym typeface="Times New Roman"/>
              </a:rPr>
              <a:t>Lição</a:t>
            </a:r>
            <a:r>
              <a:rPr lang="en-US" sz="1800" b="1" i="1" dirty="0">
                <a:latin typeface="+mn-lt"/>
                <a:ea typeface="Times New Roman"/>
                <a:cs typeface="Times New Roman"/>
                <a:sym typeface="Times New Roman"/>
              </a:rPr>
              <a:t> 3: </a:t>
            </a:r>
            <a:r>
              <a:rPr lang="en-US" sz="1800" b="1" i="1" dirty="0" err="1">
                <a:latin typeface="+mn-lt"/>
                <a:ea typeface="Times New Roman"/>
                <a:cs typeface="Times New Roman"/>
                <a:sym typeface="Times New Roman"/>
              </a:rPr>
              <a:t>Analisando</a:t>
            </a:r>
            <a:r>
              <a:rPr lang="en-US" sz="1800" b="1" i="1" dirty="0">
                <a:latin typeface="+mn-lt"/>
                <a:ea typeface="Times New Roman"/>
                <a:cs typeface="Times New Roman"/>
                <a:sym typeface="Times New Roman"/>
              </a:rPr>
              <a:t> (</a:t>
            </a:r>
            <a:r>
              <a:rPr lang="en-US" sz="1800" b="1" i="1" dirty="0" err="1">
                <a:latin typeface="+mn-lt"/>
                <a:ea typeface="Times New Roman"/>
                <a:cs typeface="Times New Roman"/>
                <a:sym typeface="Times New Roman"/>
              </a:rPr>
              <a:t>explicando</a:t>
            </a:r>
            <a:r>
              <a:rPr lang="en-US" sz="1800" b="1" i="1" dirty="0">
                <a:latin typeface="+mn-lt"/>
                <a:ea typeface="Times New Roman"/>
                <a:cs typeface="Times New Roman"/>
                <a:sym typeface="Times New Roman"/>
              </a:rPr>
              <a:t>) e </a:t>
            </a:r>
            <a:r>
              <a:rPr lang="en-US" sz="1800" b="1" i="1" dirty="0" err="1">
                <a:latin typeface="+mn-lt"/>
                <a:ea typeface="Times New Roman"/>
                <a:cs typeface="Times New Roman"/>
                <a:sym typeface="Times New Roman"/>
              </a:rPr>
              <a:t>Respondendo</a:t>
            </a:r>
            <a:r>
              <a:rPr lang="en-US" sz="1800" b="1" i="1" dirty="0">
                <a:latin typeface="+mn-lt"/>
                <a:ea typeface="Times New Roman"/>
                <a:cs typeface="Times New Roman"/>
                <a:sym typeface="Times New Roman"/>
              </a:rPr>
              <a:t> a um </a:t>
            </a:r>
            <a:r>
              <a:rPr lang="en-US" sz="1800" b="1" i="1" dirty="0" err="1">
                <a:latin typeface="+mn-lt"/>
                <a:ea typeface="Times New Roman"/>
                <a:cs typeface="Times New Roman"/>
                <a:sym typeface="Times New Roman"/>
              </a:rPr>
              <a:t>Surto</a:t>
            </a:r>
            <a:endParaRPr lang="en-US" sz="1800" b="1" i="1" dirty="0">
              <a:latin typeface="+mn-lt"/>
              <a:ea typeface="Times New Roman"/>
              <a:cs typeface="Times New Roman"/>
              <a:sym typeface="Times New Roman"/>
            </a:endParaRPr>
          </a:p>
          <a:p>
            <a:pPr marL="0" lvl="0" indent="0" algn="l" rtl="0">
              <a:spcBef>
                <a:spcPts val="1560"/>
              </a:spcBef>
              <a:spcAft>
                <a:spcPts val="0"/>
              </a:spcAft>
              <a:buNone/>
            </a:pPr>
            <a:endParaRPr dirty="0">
              <a:latin typeface="Arial"/>
              <a:ea typeface="Arial"/>
              <a:cs typeface="Arial"/>
              <a:sym typeface="Arial"/>
            </a:endParaRPr>
          </a:p>
        </p:txBody>
      </p:sp>
      <p:sp>
        <p:nvSpPr>
          <p:cNvPr id="251" name="Google Shape;251;p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a:ln>
                  <a:noFill/>
                </a:ln>
                <a:solidFill>
                  <a:srgbClr val="000000"/>
                </a:solidFill>
                <a:effectLst/>
                <a:uLnTx/>
                <a:uFillTx/>
                <a:latin typeface="Arial"/>
                <a:ea typeface="Arial"/>
                <a:cs typeface="Arial"/>
                <a:sym typeface="Arial"/>
              </a:rPr>
              <a:t>1</a:t>
            </a:fld>
            <a:endParaRPr kumimoji="0" sz="1200" b="0" i="0" u="none" strike="noStrike" kern="1200" cap="none" spc="0" normalizeH="0" baseline="0" noProof="0">
              <a:ln>
                <a:noFill/>
              </a:ln>
              <a:solidFill>
                <a:srgbClr val="000000"/>
              </a:solidFill>
              <a:effectLst/>
              <a:uLnTx/>
              <a:uFillTx/>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p1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1" name="Google Shape;341;p1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171450" marR="0" lvl="0" indent="-171450" algn="l" rtl="0">
              <a:lnSpc>
                <a:spcPct val="115000"/>
              </a:lnSpc>
              <a:spcBef>
                <a:spcPts val="10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10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Porquê investigar? Quais são algumas das razões para efetuar uma investigação no terreno?</a:t>
            </a: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0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0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Solicitar algumas sugestões. </a:t>
            </a:r>
            <a:r>
              <a:rPr lang="en-US" sz="1200" b="1" dirty="0">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
                <a:srgbClr val="000000"/>
              </a:buClr>
              <a:buSzPts val="1400"/>
              <a:buFont typeface="Wingdings" panose="05000000000000000000" pitchFamily="2" charset="2"/>
              <a:buChar char="§"/>
              <a:tabLst/>
              <a:defRPr/>
            </a:pPr>
            <a:r>
              <a:rPr lang="en-US" sz="1200" b="1" u="sng" dirty="0" err="1">
                <a:latin typeface="Arial"/>
                <a:ea typeface="Times New Roman"/>
                <a:cs typeface="Arial"/>
                <a:sym typeface="Times New Roman"/>
              </a:rPr>
              <a:t>Dizer</a:t>
            </a:r>
            <a:r>
              <a:rPr lang="en-US" sz="1200" b="1" u="sng" dirty="0">
                <a:latin typeface="Arial"/>
                <a:ea typeface="Times New Roman"/>
                <a:cs typeface="Arial"/>
                <a:sym typeface="Times New Roman"/>
              </a:rPr>
              <a:t>:</a:t>
            </a:r>
            <a:r>
              <a:rPr lang="en-US" sz="1200" b="1" u="none" dirty="0">
                <a:latin typeface="Arial"/>
                <a:ea typeface="Times New Roman"/>
                <a:cs typeface="Arial"/>
                <a:sym typeface="Times New Roman"/>
              </a:rPr>
              <a:t> </a:t>
            </a:r>
            <a:r>
              <a:rPr lang="en-US" sz="1200" dirty="0">
                <a:latin typeface="Arial"/>
                <a:ea typeface="Times New Roman"/>
                <a:cs typeface="Arial"/>
                <a:sym typeface="Times New Roman"/>
              </a:rPr>
              <a:t>A razão número 1 para conduzir uma investigação de surto é prevenir e controlar a doença. Devem ser feitos esforços para identificar o agente etiológico do surto, mas pode não ser necessário controlar o surto. Por vezes, os investigadores conhecem a doença e a forma como se propaga, como no caso do sarampo, e podem tomar medidas imediatas, como a vacinação.  Por vezes, é necessária uma investigação para identificar os factores de risco ou a fonte. Uma vez identificada a fonte ou os factores de risco, os investigadores podem desenvolver e aplicar medidas de controlo. </a:t>
            </a:r>
            <a:r>
              <a:rPr lang="en-US" sz="1200" b="1" dirty="0">
                <a:latin typeface="Arial"/>
                <a:ea typeface="Times New Roman"/>
                <a:cs typeface="Arial"/>
                <a:sym typeface="Times New Roman"/>
              </a:rPr>
              <a:t>&lt;CLICAR&gt;</a:t>
            </a:r>
            <a:endParaRPr lang="en-US" sz="1200" dirty="0">
              <a:latin typeface="Arial"/>
              <a:cs typeface="Arial"/>
            </a:endParaRP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Pode ser efectuada uma investigação para caraterizar o problema, especialmente no caso de uma nova doença. Os investigadores devem responder às seguintes perguntas:</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Quais são os sintomas mais comuns observados?</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Qual é o agente causador?</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Que pessoas estão mais em risco?</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Como é que a doença se propaga?</a:t>
            </a:r>
          </a:p>
          <a:p>
            <a:pPr marL="800100" marR="0" lvl="1" indent="-342900" algn="l" defTabSz="914400" rtl="0" eaLnBrk="1" fontAlgn="auto" latinLnBrk="0" hangingPunct="1">
              <a:lnSpc>
                <a:spcPct val="115000"/>
              </a:lnSpc>
              <a:spcBef>
                <a:spcPts val="0"/>
              </a:spcBef>
              <a:spcAft>
                <a:spcPts val="0"/>
              </a:spcAft>
              <a:buClr>
                <a:schemeClr val="dk1"/>
              </a:buClr>
              <a:buSzPts val="1800"/>
              <a:buFont typeface="Noto Sans Symbols"/>
              <a:buChar char="−"/>
              <a:tabLst/>
              <a:defRPr/>
            </a:pPr>
            <a:r>
              <a:rPr lang="en-US" sz="1200" dirty="0">
                <a:latin typeface="Arial" panose="020B0604020202020204" pitchFamily="34" charset="0"/>
                <a:ea typeface="Times New Roman"/>
                <a:cs typeface="Arial" panose="020B0604020202020204" pitchFamily="34" charset="0"/>
                <a:sym typeface="Times New Roman"/>
              </a:rPr>
              <a:t>Qual é a morbilidade ou mortalidade associada a esta doença? </a:t>
            </a:r>
            <a:r>
              <a:rPr lang="en-US" sz="1200" b="1" dirty="0">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cs typeface="Arial" panose="020B0604020202020204" pitchFamily="34" charset="0"/>
            </a:endParaRPr>
          </a:p>
          <a:p>
            <a:pPr marL="800100" marR="0" lvl="1" indent="-342900" algn="l" rtl="0">
              <a:lnSpc>
                <a:spcPct val="115000"/>
              </a:lnSpc>
              <a:spcBef>
                <a:spcPts val="0"/>
              </a:spcBef>
              <a:spcAft>
                <a:spcPts val="0"/>
              </a:spcAft>
              <a:buClr>
                <a:schemeClr val="dk1"/>
              </a:buClr>
              <a:buSzPts val="1800"/>
              <a:buFont typeface="Noto Sans Symbols"/>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2400"/>
              </a:spcBef>
              <a:spcAft>
                <a:spcPts val="0"/>
              </a:spcAft>
              <a:buClr>
                <a:schemeClr val="dk1"/>
              </a:buClr>
              <a:buSzPts val="1800"/>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investigações de surtos podem proporcionar oportunidades para responder a questões científicas sobre a doença.  </a:t>
            </a:r>
            <a:r>
              <a:rPr lang="en-US" sz="1200" b="1" i="1" dirty="0">
                <a:latin typeface="Arial" panose="020B0604020202020204" pitchFamily="34" charset="0"/>
                <a:ea typeface="Times New Roman"/>
                <a:cs typeface="Arial" panose="020B0604020202020204" pitchFamily="34" charset="0"/>
                <a:sym typeface="Times New Roman"/>
              </a:rPr>
              <a:t>Por exemplo: </a:t>
            </a:r>
            <a:r>
              <a:rPr lang="en-US" sz="1200" i="1" dirty="0">
                <a:latin typeface="Arial" panose="020B0604020202020204" pitchFamily="34" charset="0"/>
                <a:ea typeface="Times New Roman"/>
                <a:cs typeface="Arial" panose="020B0604020202020204" pitchFamily="34" charset="0"/>
                <a:sym typeface="Times New Roman"/>
              </a:rPr>
              <a:t>A investigação de 2016 sobre a infeção pelo vírus Zika centrou-se em responder a questões como "Temos a certeza de que a infeção pelo vírus Zika causa microcefalia?" e "Que outros problemas de saúde causa?" e "Quais são os efeitos a longo prazo da infeção?</a:t>
            </a:r>
            <a:r>
              <a:rPr lang="en-US" sz="1200" b="1" dirty="0">
                <a:latin typeface="Arial" panose="020B0604020202020204" pitchFamily="34" charset="0"/>
                <a:ea typeface="Times New Roman"/>
                <a:cs typeface="Arial" panose="020B0604020202020204" pitchFamily="34" charset="0"/>
                <a:sym typeface="Times New Roman"/>
              </a:rPr>
              <a:t>" &lt;CLICAR&gt;</a:t>
            </a: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2400"/>
              </a:spcBef>
              <a:spcAft>
                <a:spcPts val="0"/>
              </a:spcAft>
              <a:buClr>
                <a:schemeClr val="dk1"/>
              </a:buClr>
              <a:buSzPts val="1800"/>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Arial"/>
            </a:endParaRPr>
          </a:p>
          <a:p>
            <a:pPr marL="171450" marR="0" lvl="0" indent="-171450" algn="l" defTabSz="914400" rtl="0" eaLnBrk="1" fontAlgn="auto" latinLnBrk="0" hangingPunct="1">
              <a:lnSpc>
                <a:spcPct val="115000"/>
              </a:lnSpc>
              <a:spcBef>
                <a:spcPts val="2400"/>
              </a:spcBef>
              <a:spcAft>
                <a:spcPts val="0"/>
              </a:spcAft>
              <a:buClr>
                <a:schemeClr val="dk1"/>
              </a:buClr>
              <a:buSzPts val="1800"/>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Uma investigação no terreno pode ser efectuada devido a pressões políticas para investigar um problema ou para reunir provas para processos judiciais. </a:t>
            </a:r>
            <a:r>
              <a:rPr lang="en-US" sz="1200" b="1" dirty="0">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2400"/>
              </a:spcBef>
              <a:spcAft>
                <a:spcPts val="0"/>
              </a:spcAft>
              <a:buClr>
                <a:schemeClr val="dk1"/>
              </a:buClr>
              <a:buSzPts val="1800"/>
              <a:buFont typeface="Wingdings" panose="05000000000000000000" pitchFamily="2" charset="2"/>
              <a:buChar char="§"/>
            </a:pP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2400"/>
              </a:spcBef>
              <a:spcAft>
                <a:spcPts val="0"/>
              </a:spcAft>
              <a:buClr>
                <a:schemeClr val="dk1"/>
              </a:buClr>
              <a:buSzPts val="1800"/>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Por último, </a:t>
            </a:r>
            <a:r>
              <a:rPr lang="en-US" sz="1200" dirty="0">
                <a:latin typeface="Arial" panose="020B0604020202020204" pitchFamily="34" charset="0"/>
                <a:ea typeface="Times New Roman"/>
                <a:cs typeface="Arial" panose="020B0604020202020204" pitchFamily="34" charset="0"/>
                <a:sym typeface="Times New Roman"/>
              </a:rPr>
              <a:t>as investigações de surtos proporcionam oportunidades para formar o pessoal das unidades de saúde em métodos de investigação de saúde pública e de resposta a emergências. Embora os custos não justifiquem a realização de uma investigação de surto apenas para formação, é uma boa prática incluir indivíduos na equipa de surto que possam aprender com a experiência.</a:t>
            </a:r>
            <a:endParaRPr lang="en-US" sz="1200" dirty="0">
              <a:latin typeface="Arial" panose="020B0604020202020204" pitchFamily="34" charset="0"/>
              <a:cs typeface="Arial" panose="020B0604020202020204" pitchFamily="34" charset="0"/>
            </a:endParaRPr>
          </a:p>
        </p:txBody>
      </p:sp>
      <p:sp>
        <p:nvSpPr>
          <p:cNvPr id="342" name="Google Shape;342;p1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10</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171450" marR="0" lvl="0" indent="-171450" algn="l" rtl="0">
              <a:lnSpc>
                <a:spcPct val="115000"/>
              </a:lnSpc>
              <a:spcBef>
                <a:spcPts val="10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1000"/>
              </a:spcBef>
              <a:spcAft>
                <a:spcPts val="0"/>
              </a:spcAft>
              <a:buFont typeface="Wingdings" panose="05000000000000000000" pitchFamily="2" charset="2"/>
              <a:buChar cha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Quais são alguns exemplos de agentes causais?</a:t>
            </a:r>
          </a:p>
          <a:p>
            <a:pPr marL="171450" marR="0" lvl="0" indent="-171450" algn="l" rtl="0">
              <a:lnSpc>
                <a:spcPct val="115000"/>
              </a:lnSpc>
              <a:spcBef>
                <a:spcPts val="10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0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Confirmar</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a(s) resposta(s).  </a:t>
            </a:r>
            <a:r>
              <a:rPr lang="en-US" sz="1200" b="1" i="0" dirty="0">
                <a:latin typeface="Arial" panose="020B0604020202020204" pitchFamily="34" charset="0"/>
                <a:ea typeface="Times New Roman"/>
                <a:cs typeface="Arial" panose="020B0604020202020204" pitchFamily="34" charset="0"/>
                <a:sym typeface="Times New Roman"/>
              </a:rPr>
              <a:t>Resposta: </a:t>
            </a:r>
            <a:r>
              <a:rPr lang="en-US" dirty="0">
                <a:latin typeface="Arial" panose="020B0604020202020204" pitchFamily="34" charset="0"/>
                <a:cs typeface="Arial" panose="020B0604020202020204" pitchFamily="34" charset="0"/>
              </a:rPr>
              <a:t>Os agentes causadores são organismos ou factores que provocam uma doença ou condição. Podem ser biológicos (por exemplo, </a:t>
            </a:r>
            <a:r>
              <a:rPr lang="en-US" i="1" dirty="0">
                <a:latin typeface="Arial" panose="020B0604020202020204" pitchFamily="34" charset="0"/>
                <a:cs typeface="Arial" panose="020B0604020202020204" pitchFamily="34" charset="0"/>
              </a:rPr>
              <a:t>Mycobacterium tuberculosis</a:t>
            </a:r>
            <a:r>
              <a:rPr lang="en-US" i="0" dirty="0">
                <a:latin typeface="Arial" panose="020B0604020202020204" pitchFamily="34" charset="0"/>
                <a:cs typeface="Arial" panose="020B0604020202020204" pitchFamily="34" charset="0"/>
              </a:rPr>
              <a:t>, vírus da gripe, </a:t>
            </a:r>
            <a:r>
              <a:rPr lang="en-US" i="1" dirty="0">
                <a:latin typeface="Arial" panose="020B0604020202020204" pitchFamily="34" charset="0"/>
                <a:cs typeface="Arial" panose="020B0604020202020204" pitchFamily="34" charset="0"/>
              </a:rPr>
              <a:t>Plasmodium</a:t>
            </a:r>
            <a:r>
              <a:rPr lang="en-US" i="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químicos (toxina botulínica, chumbo, amianto), ou físicos (calor, traumatismo/acidente de viação). </a:t>
            </a:r>
          </a:p>
          <a:p>
            <a:pPr marL="171450" marR="0" lvl="0" indent="-171450" algn="l" rtl="0">
              <a:lnSpc>
                <a:spcPct val="115000"/>
              </a:lnSpc>
              <a:spcBef>
                <a:spcPts val="10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000"/>
              </a:spcBef>
              <a:spcAft>
                <a:spcPts val="0"/>
              </a:spcAft>
              <a:buFont typeface="Wingdings" panose="05000000000000000000" pitchFamily="2" charset="2"/>
              <a:buChar char="§"/>
            </a:pPr>
            <a:r>
              <a:rPr lang="en-US" sz="1200" b="1" i="0" u="sng" dirty="0" err="1">
                <a:latin typeface="Arial" panose="020B0604020202020204" pitchFamily="34" charset="0"/>
                <a:ea typeface="Times New Roman"/>
                <a:cs typeface="Arial" panose="020B0604020202020204" pitchFamily="34" charset="0"/>
                <a:sym typeface="Times New Roman"/>
              </a:rPr>
              <a:t>Dizer</a:t>
            </a:r>
            <a:r>
              <a:rPr lang="en-US" sz="1200" b="1" i="0" u="sng" dirty="0">
                <a:latin typeface="Arial" panose="020B0604020202020204" pitchFamily="34" charset="0"/>
                <a:ea typeface="Times New Roman"/>
                <a:cs typeface="Arial" panose="020B0604020202020204" pitchFamily="34" charset="0"/>
                <a:sym typeface="Times New Roman"/>
              </a:rPr>
              <a:t>:</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Quais são alguns exemplos de modos de transmissão?</a:t>
            </a:r>
          </a:p>
          <a:p>
            <a:pPr marL="171450" marR="0" lvl="0" indent="-171450" algn="l" rtl="0">
              <a:lnSpc>
                <a:spcPct val="115000"/>
              </a:lnSpc>
              <a:spcBef>
                <a:spcPts val="1000"/>
              </a:spcBef>
              <a:spcAft>
                <a:spcPts val="0"/>
              </a:spcAft>
              <a:buFont typeface="Wingdings" panose="05000000000000000000" pitchFamily="2" charset="2"/>
              <a:buChar cha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0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Confirmar</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i="0" dirty="0">
                <a:latin typeface="Arial" panose="020B0604020202020204" pitchFamily="34" charset="0"/>
                <a:ea typeface="Times New Roman"/>
                <a:cs typeface="Arial" panose="020B0604020202020204" pitchFamily="34" charset="0"/>
                <a:sym typeface="Times New Roman"/>
              </a:rPr>
              <a:t>a(s) resposta(s).  </a:t>
            </a:r>
            <a:r>
              <a:rPr lang="en-US" sz="1200" b="1" i="0" dirty="0">
                <a:latin typeface="Arial" panose="020B0604020202020204" pitchFamily="34" charset="0"/>
                <a:ea typeface="Times New Roman"/>
                <a:cs typeface="Arial" panose="020B0604020202020204" pitchFamily="34" charset="0"/>
                <a:sym typeface="Times New Roman"/>
              </a:rPr>
              <a:t>Responda: </a:t>
            </a:r>
            <a:r>
              <a:rPr lang="en-US" dirty="0">
                <a:latin typeface="Arial" panose="020B0604020202020204" pitchFamily="34" charset="0"/>
                <a:cs typeface="Arial" panose="020B0604020202020204" pitchFamily="34" charset="0"/>
              </a:rPr>
              <a:t>Meios pelos quais os agentes infecciosos se propagam de um hospedeiro para outro. As fontes comuns são o contacto direto (incluindo pessoa a pessoa, gotículas e animal a pessoa) e o contacto indireto (incluindo a transmissão por via aérea, objectos contaminados, alimentos/água/fontes ambientais contaminados, animal a pessoa e vectores). </a:t>
            </a:r>
          </a:p>
        </p:txBody>
      </p:sp>
      <p:sp>
        <p:nvSpPr>
          <p:cNvPr id="4" name="Slide Number Placeholder 3"/>
          <p:cNvSpPr>
            <a:spLocks noGrp="1"/>
          </p:cNvSpPr>
          <p:nvPr>
            <p:ph type="sldNum"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200" b="0" i="0" u="none" strike="noStrike" kern="1200" cap="none" spc="0" normalizeH="0" baseline="0" noProof="0" smtClean="0">
                <a:ln>
                  <a:noFill/>
                </a:ln>
                <a:solidFill>
                  <a:srgbClr val="000000"/>
                </a:solidFill>
                <a:effectLst/>
                <a:uLnTx/>
                <a:uFillTx/>
                <a:latin typeface="Arial"/>
                <a:ea typeface="Arial"/>
                <a:cs typeface="Arial"/>
                <a:sym typeface="Arial"/>
              </a:rPr>
              <a:t>11</a:t>
            </a:fld>
            <a:endParaRPr kumimoji="0" lang="en-US" sz="1200" b="0" i="0" u="none" strike="noStrike" kern="120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6023117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p1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48" name="Google Shape;348;p1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spcBef>
                <a:spcPts val="0"/>
              </a:spcBef>
              <a:spcAft>
                <a:spcPts val="0"/>
              </a:spcAft>
              <a:buFont typeface="Wingdings" panose="05000000000000000000" pitchFamily="2" charset="2"/>
              <a:buChar cha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Como equilibrar a investigação e a aplicação de medidas de controlo? A regra geral é aplicar as medidas de controlo o mais rapidamente possível.  Não se esqueça de que não se trata de uma ou outra situação.  Esta </a:t>
            </a:r>
            <a:r>
              <a:rPr lang="en-US" sz="1200" dirty="0" err="1">
                <a:latin typeface="Arial" panose="020B0604020202020204" pitchFamily="34" charset="0"/>
                <a:ea typeface="Times New Roman"/>
                <a:cs typeface="Arial" panose="020B0604020202020204" pitchFamily="34" charset="0"/>
                <a:sym typeface="Times New Roman"/>
              </a:rPr>
              <a:t>tabela</a:t>
            </a:r>
            <a:r>
              <a:rPr lang="en-US" sz="1200" dirty="0">
                <a:latin typeface="Arial" panose="020B0604020202020204" pitchFamily="34" charset="0"/>
                <a:ea typeface="Times New Roman"/>
                <a:cs typeface="Arial" panose="020B0604020202020204" pitchFamily="34" charset="0"/>
                <a:sym typeface="Times New Roman"/>
              </a:rPr>
              <a:t> </a:t>
            </a:r>
            <a:r>
              <a:rPr lang="en-US" sz="1200" dirty="0" err="1">
                <a:latin typeface="Arial" panose="020B0604020202020204" pitchFamily="34" charset="0"/>
                <a:ea typeface="Times New Roman"/>
                <a:cs typeface="Arial" panose="020B0604020202020204" pitchFamily="34" charset="0"/>
                <a:sym typeface="Times New Roman"/>
              </a:rPr>
              <a:t>Dizer</a:t>
            </a:r>
            <a:r>
              <a:rPr lang="en-US" sz="1200" dirty="0">
                <a:latin typeface="Arial" panose="020B0604020202020204" pitchFamily="34" charset="0"/>
                <a:ea typeface="Times New Roman"/>
                <a:cs typeface="Arial" panose="020B0604020202020204" pitchFamily="34" charset="0"/>
                <a:sym typeface="Times New Roman"/>
              </a:rPr>
              <a:t> respeito à </a:t>
            </a:r>
            <a:r>
              <a:rPr lang="en-US" sz="1200" b="1" dirty="0">
                <a:latin typeface="Arial" panose="020B0604020202020204" pitchFamily="34" charset="0"/>
                <a:ea typeface="Times New Roman"/>
                <a:cs typeface="Arial" panose="020B0604020202020204" pitchFamily="34" charset="0"/>
                <a:sym typeface="Times New Roman"/>
              </a:rPr>
              <a:t>forma de estabelecer prioridades</a:t>
            </a:r>
            <a:r>
              <a:rPr lang="en-US" sz="1200" dirty="0">
                <a:latin typeface="Arial" panose="020B0604020202020204" pitchFamily="34" charset="0"/>
                <a:ea typeface="Times New Roman"/>
                <a:cs typeface="Arial" panose="020B0604020202020204" pitchFamily="34" charset="0"/>
                <a:sym typeface="Times New Roman"/>
              </a:rPr>
              <a:t>, ou seja, o que fazer primeiro. Vamos examinar esta tabela por um momento. Como pode ver, o </a:t>
            </a:r>
            <a:r>
              <a:rPr lang="en-US" sz="1200" b="1" dirty="0">
                <a:latin typeface="Arial" panose="020B0604020202020204" pitchFamily="34" charset="0"/>
                <a:ea typeface="Times New Roman"/>
                <a:cs typeface="Arial" panose="020B0604020202020204" pitchFamily="34" charset="0"/>
                <a:sym typeface="Times New Roman"/>
              </a:rPr>
              <a:t>Agente Causador </a:t>
            </a:r>
            <a:r>
              <a:rPr lang="en-US" sz="1200" dirty="0">
                <a:latin typeface="Arial" panose="020B0604020202020204" pitchFamily="34" charset="0"/>
                <a:ea typeface="Times New Roman"/>
                <a:cs typeface="Arial" panose="020B0604020202020204" pitchFamily="34" charset="0"/>
                <a:sym typeface="Times New Roman"/>
              </a:rPr>
              <a:t>está ao lado. A linha de cima é para quando o agente é conhecido, a linha de baixo é para quando o agente não é conhecido.  Da mesma forma, a </a:t>
            </a:r>
            <a:r>
              <a:rPr lang="en-US" sz="1200" b="1" dirty="0">
                <a:latin typeface="Arial" panose="020B0604020202020204" pitchFamily="34" charset="0"/>
                <a:ea typeface="Times New Roman"/>
                <a:cs typeface="Arial" panose="020B0604020202020204" pitchFamily="34" charset="0"/>
                <a:sym typeface="Times New Roman"/>
              </a:rPr>
              <a:t>Fonte ou Modo de Transmissão </a:t>
            </a:r>
            <a:r>
              <a:rPr lang="en-US" sz="1200" dirty="0">
                <a:latin typeface="Arial" panose="020B0604020202020204" pitchFamily="34" charset="0"/>
                <a:ea typeface="Times New Roman"/>
                <a:cs typeface="Arial" panose="020B0604020202020204" pitchFamily="34" charset="0"/>
                <a:sym typeface="Times New Roman"/>
              </a:rPr>
              <a:t>está na parte superior. A coluna da esquerda é para quando a fonte ou o modo é conhecido, a coluna da direita é para quando a fonte ou o modo não é conhecido. Como discutiremos mais tarde, a maioria das medidas de controlo tem como objetivo parar a transmissão. Assim, se conhecermos o modo de transmissão, podemos aplicar medidas de controlo imediatamente. Caso contrário, é necessário investigar.</a:t>
            </a:r>
          </a:p>
          <a:p>
            <a:pPr marL="0" marR="0" lvl="0" indent="0" algn="l" rtl="0">
              <a:lnSpc>
                <a:spcPct val="115000"/>
              </a:lnSpc>
              <a:spcBef>
                <a:spcPts val="12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Digamos:</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vamos começar pela </a:t>
            </a:r>
            <a:r>
              <a:rPr lang="en-US" sz="1200" b="1" dirty="0">
                <a:latin typeface="Arial" panose="020B0604020202020204" pitchFamily="34" charset="0"/>
                <a:ea typeface="Times New Roman"/>
                <a:cs typeface="Arial" panose="020B0604020202020204" pitchFamily="34" charset="0"/>
                <a:sym typeface="Times New Roman"/>
              </a:rPr>
              <a:t>célula superior esquerda</a:t>
            </a:r>
            <a:r>
              <a:rPr lang="en-US" sz="1200" dirty="0">
                <a:latin typeface="Arial" panose="020B0604020202020204" pitchFamily="34" charset="0"/>
                <a:ea typeface="Times New Roman"/>
                <a:cs typeface="Arial" panose="020B0604020202020204" pitchFamily="34" charset="0"/>
                <a:sym typeface="Times New Roman"/>
              </a:rPr>
              <a:t>. A causa é conhecida e o modo de transmissão é conhecido. </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Consegue lembrar-se de algum exemplo em que tanto o agente causador como a fonte sejam conhecidos? </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Reconhecer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Muitas respostas possíveis.</a:t>
            </a: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1" i="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b="0" dirty="0">
                <a:latin typeface="Arial" panose="020B0604020202020204" pitchFamily="34" charset="0"/>
                <a:ea typeface="Times New Roman"/>
                <a:cs typeface="Arial" panose="020B0604020202020204" pitchFamily="34" charset="0"/>
                <a:sym typeface="Times New Roman"/>
              </a:rPr>
              <a:t>Para a </a:t>
            </a:r>
            <a:r>
              <a:rPr lang="en-US" sz="1200" b="1" dirty="0">
                <a:latin typeface="Arial" panose="020B0604020202020204" pitchFamily="34" charset="0"/>
                <a:ea typeface="Times New Roman"/>
                <a:cs typeface="Arial" panose="020B0604020202020204" pitchFamily="34" charset="0"/>
                <a:sym typeface="Times New Roman"/>
              </a:rPr>
              <a:t>célula superior esquerda </a:t>
            </a:r>
            <a:r>
              <a:rPr lang="en-US" sz="1200" b="0" dirty="0">
                <a:latin typeface="Arial" panose="020B0604020202020204" pitchFamily="34" charset="0"/>
                <a:ea typeface="Times New Roman"/>
                <a:cs typeface="Arial" panose="020B0604020202020204" pitchFamily="34" charset="0"/>
                <a:sym typeface="Times New Roman"/>
              </a:rPr>
              <a:t>(</a:t>
            </a:r>
            <a:r>
              <a:rPr lang="en-US" sz="1200" b="0" i="1" dirty="0">
                <a:latin typeface="Arial" panose="020B0604020202020204" pitchFamily="34" charset="0"/>
                <a:ea typeface="Times New Roman"/>
                <a:cs typeface="Arial" panose="020B0604020202020204" pitchFamily="34" charset="0"/>
                <a:sym typeface="Times New Roman"/>
              </a:rPr>
              <a:t>agente conhecido, modo de transmissão conhecido</a:t>
            </a:r>
            <a:r>
              <a:rPr lang="en-US" sz="1200" b="0" dirty="0">
                <a:latin typeface="Arial" panose="020B0604020202020204" pitchFamily="34" charset="0"/>
                <a:ea typeface="Times New Roman"/>
                <a:cs typeface="Arial" panose="020B0604020202020204" pitchFamily="34" charset="0"/>
                <a:sym typeface="Times New Roman"/>
              </a:rPr>
              <a:t>), qual é a prioridade - investigação ou controlo? </a:t>
            </a:r>
            <a:r>
              <a:rPr lang="en-US" sz="1200" b="1" dirty="0">
                <a:latin typeface="Arial" panose="020B0604020202020204" pitchFamily="34" charset="0"/>
                <a:ea typeface="Arial"/>
                <a:cs typeface="Arial" panose="020B0604020202020204" pitchFamily="34" charset="0"/>
                <a:sym typeface="Arial"/>
              </a:rPr>
              <a:t> </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b="0" i="1" dirty="0">
                <a:latin typeface="Arial" panose="020B0604020202020204" pitchFamily="34" charset="0"/>
                <a:ea typeface="Times New Roman"/>
                <a:cs typeface="Arial" panose="020B0604020202020204" pitchFamily="34" charset="0"/>
                <a:sym typeface="Times New Roman"/>
              </a:rPr>
              <a:t>Controlo, porque sabemos como a doença é transmitida, por isso o nosso objetivo é impedir a transmissão. </a:t>
            </a:r>
            <a:endParaRPr lang="en-US" sz="1200" b="1" i="1" dirty="0">
              <a:latin typeface="Arial" panose="020B0604020202020204" pitchFamily="34" charset="0"/>
              <a:ea typeface="Arial"/>
              <a:cs typeface="Arial" panose="020B0604020202020204" pitchFamily="34" charset="0"/>
              <a:sym typeface="Arial"/>
            </a:endParaRPr>
          </a:p>
          <a:p>
            <a:pPr marL="0" marR="0" lvl="0" indent="0" algn="l" rtl="0">
              <a:lnSpc>
                <a:spcPct val="115000"/>
              </a:lnSpc>
              <a:spcBef>
                <a:spcPts val="1200"/>
              </a:spcBef>
              <a:spcAft>
                <a:spcPts val="0"/>
              </a:spcAft>
              <a:buNone/>
            </a:pPr>
            <a:r>
              <a:rPr lang="en-US" sz="1200" b="1" u="none" strike="noStrike" dirty="0">
                <a:latin typeface="Arial" panose="020B0604020202020204" pitchFamily="34" charset="0"/>
                <a:ea typeface="Times New Roman"/>
                <a:cs typeface="Arial" panose="020B0604020202020204" pitchFamily="34" charset="0"/>
                <a:sym typeface="Times New Roman"/>
              </a:rPr>
              <a:t> </a:t>
            </a: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Agora vamos olhar para a </a:t>
            </a:r>
            <a:r>
              <a:rPr lang="en-US" sz="1200" b="1" dirty="0">
                <a:latin typeface="Arial" panose="020B0604020202020204" pitchFamily="34" charset="0"/>
                <a:ea typeface="Times New Roman"/>
                <a:cs typeface="Arial" panose="020B0604020202020204" pitchFamily="34" charset="0"/>
                <a:sym typeface="Times New Roman"/>
              </a:rPr>
              <a:t>célula superior direita</a:t>
            </a:r>
            <a:r>
              <a:rPr lang="en-US" sz="1200" dirty="0">
                <a:latin typeface="Arial" panose="020B0604020202020204" pitchFamily="34" charset="0"/>
                <a:ea typeface="Times New Roman"/>
                <a:cs typeface="Arial" panose="020B0604020202020204" pitchFamily="34" charset="0"/>
                <a:sym typeface="Times New Roman"/>
              </a:rPr>
              <a:t>. O agente é conhecido, mas a fonte não é.</a:t>
            </a:r>
          </a:p>
          <a:p>
            <a:pPr marL="0" marR="0" lvl="0" indent="0" algn="l" rtl="0">
              <a:lnSpc>
                <a:spcPct val="115000"/>
              </a:lnSpc>
              <a:spcBef>
                <a:spcPts val="600"/>
              </a:spcBef>
              <a:spcAft>
                <a:spcPts val="0"/>
              </a:spcAft>
              <a:buFont typeface="Wingdings" panose="05000000000000000000" pitchFamily="2" charset="2"/>
              <a:buNone/>
            </a:pPr>
            <a:endParaRPr lang="en-US" sz="1200" b="0"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Consegues pensar num exemplo em que o agente é conhecido mas a fonte não? </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Reconhecer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Muitas respostas possíveis.</a:t>
            </a: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b="0" dirty="0">
                <a:latin typeface="Arial" panose="020B0604020202020204" pitchFamily="34" charset="0"/>
                <a:ea typeface="Times New Roman"/>
                <a:cs typeface="Arial" panose="020B0604020202020204" pitchFamily="34" charset="0"/>
                <a:sym typeface="Times New Roman"/>
              </a:rPr>
              <a:t>Para a </a:t>
            </a:r>
            <a:r>
              <a:rPr lang="en-US" sz="1200" b="1" dirty="0">
                <a:latin typeface="Arial" panose="020B0604020202020204" pitchFamily="34" charset="0"/>
                <a:ea typeface="Times New Roman"/>
                <a:cs typeface="Arial" panose="020B0604020202020204" pitchFamily="34" charset="0"/>
                <a:sym typeface="Times New Roman"/>
              </a:rPr>
              <a:t>célula superior direita </a:t>
            </a:r>
            <a:r>
              <a:rPr lang="en-US" sz="1200" b="0" dirty="0">
                <a:latin typeface="Arial" panose="020B0604020202020204" pitchFamily="34" charset="0"/>
                <a:ea typeface="Times New Roman"/>
                <a:cs typeface="Arial" panose="020B0604020202020204" pitchFamily="34" charset="0"/>
                <a:sym typeface="Times New Roman"/>
              </a:rPr>
              <a:t>(</a:t>
            </a:r>
            <a:r>
              <a:rPr lang="en-US" sz="1200" b="0" i="1" dirty="0">
                <a:latin typeface="Arial" panose="020B0604020202020204" pitchFamily="34" charset="0"/>
                <a:ea typeface="Times New Roman"/>
                <a:cs typeface="Arial" panose="020B0604020202020204" pitchFamily="34" charset="0"/>
                <a:sym typeface="Times New Roman"/>
              </a:rPr>
              <a:t>agente conhecido, fonte/modo de transmissão desconhecido</a:t>
            </a:r>
            <a:r>
              <a:rPr lang="en-US" sz="1200" b="0" dirty="0">
                <a:latin typeface="Arial" panose="020B0604020202020204" pitchFamily="34" charset="0"/>
                <a:ea typeface="Times New Roman"/>
                <a:cs typeface="Arial" panose="020B0604020202020204" pitchFamily="34" charset="0"/>
                <a:sym typeface="Times New Roman"/>
              </a:rPr>
              <a:t>), qual é a prioridade - investigação ou controlo? </a:t>
            </a:r>
          </a:p>
          <a:p>
            <a:pPr marL="171450" marR="0" lvl="0" indent="-171450" algn="l" rtl="0">
              <a:lnSpc>
                <a:spcPct val="115000"/>
              </a:lnSpc>
              <a:spcBef>
                <a:spcPts val="600"/>
              </a:spcBef>
              <a:spcAft>
                <a:spcPts val="0"/>
              </a:spcAft>
              <a:buFont typeface="Wingdings" panose="05000000000000000000" pitchFamily="2" charset="2"/>
              <a:buChar char="§"/>
            </a:pPr>
            <a:endParaRPr lang="en-US" sz="1200" b="0"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Responder: </a:t>
            </a:r>
            <a:r>
              <a:rPr lang="en-US" sz="1200" b="0" i="1" dirty="0">
                <a:latin typeface="Arial" panose="020B0604020202020204" pitchFamily="34" charset="0"/>
                <a:ea typeface="Times New Roman"/>
                <a:cs typeface="Arial" panose="020B0604020202020204" pitchFamily="34" charset="0"/>
                <a:sym typeface="Times New Roman"/>
              </a:rPr>
              <a:t>Investigação. Temos de descobrir como a doença está a ser transmitida antes de podermos tomar as medidas de controlo adequadas. </a:t>
            </a:r>
            <a:endParaRPr lang="en-US" sz="1200" b="1" i="1" dirty="0">
              <a:latin typeface="Arial" panose="020B0604020202020204" pitchFamily="34" charset="0"/>
              <a:ea typeface="Arial"/>
              <a:cs typeface="Arial" panose="020B0604020202020204" pitchFamily="34" charset="0"/>
              <a:sym typeface="Arial"/>
            </a:endParaRPr>
          </a:p>
          <a:p>
            <a:pPr marL="0" marR="0" lvl="0" indent="0" algn="l" rtl="0">
              <a:lnSpc>
                <a:spcPct val="115000"/>
              </a:lnSpc>
              <a:spcBef>
                <a:spcPts val="12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Agora vamos olhar para a </a:t>
            </a:r>
            <a:r>
              <a:rPr lang="en-US" sz="1200" b="1" dirty="0">
                <a:latin typeface="Arial" panose="020B0604020202020204" pitchFamily="34" charset="0"/>
                <a:ea typeface="Times New Roman"/>
                <a:cs typeface="Arial" panose="020B0604020202020204" pitchFamily="34" charset="0"/>
                <a:sym typeface="Times New Roman"/>
              </a:rPr>
              <a:t>célula inferior esquerda</a:t>
            </a:r>
            <a:r>
              <a:rPr lang="en-US" sz="1200" dirty="0">
                <a:latin typeface="Arial" panose="020B0604020202020204" pitchFamily="34" charset="0"/>
                <a:ea typeface="Times New Roman"/>
                <a:cs typeface="Arial" panose="020B0604020202020204" pitchFamily="34" charset="0"/>
                <a:sym typeface="Times New Roman"/>
              </a:rPr>
              <a:t>. O agente não é conhecido, mas a fonte é conhecida.</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Consegue lembrar-se de um exemplo em que o agente não é conhecido mas a fonte é conhecida? </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Reconhecer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i="0" dirty="0">
                <a:latin typeface="Arial" panose="020B0604020202020204" pitchFamily="34" charset="0"/>
                <a:ea typeface="Times New Roman"/>
                <a:cs typeface="Arial" panose="020B0604020202020204" pitchFamily="34" charset="0"/>
                <a:sym typeface="Times New Roman"/>
              </a:rPr>
              <a:t>Muitas respostas possíveis.</a:t>
            </a:r>
            <a:endParaRPr lang="en-US" sz="1200" b="0" i="1" dirty="0">
              <a:latin typeface="Arial" panose="020B0604020202020204" pitchFamily="34" charset="0"/>
              <a:ea typeface="Times New Roman"/>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b="0" dirty="0">
                <a:latin typeface="Arial" panose="020B0604020202020204" pitchFamily="34" charset="0"/>
                <a:ea typeface="Times New Roman"/>
                <a:cs typeface="Arial" panose="020B0604020202020204" pitchFamily="34" charset="0"/>
                <a:sym typeface="Times New Roman"/>
              </a:rPr>
              <a:t>Para a </a:t>
            </a:r>
            <a:r>
              <a:rPr lang="en-US" sz="1200" b="1" dirty="0">
                <a:latin typeface="Arial" panose="020B0604020202020204" pitchFamily="34" charset="0"/>
                <a:ea typeface="Times New Roman"/>
                <a:cs typeface="Arial" panose="020B0604020202020204" pitchFamily="34" charset="0"/>
                <a:sym typeface="Times New Roman"/>
              </a:rPr>
              <a:t>célula inferior esquerda </a:t>
            </a:r>
            <a:r>
              <a:rPr lang="en-US" sz="1200" b="0" dirty="0">
                <a:latin typeface="Arial" panose="020B0604020202020204" pitchFamily="34" charset="0"/>
                <a:ea typeface="Times New Roman"/>
                <a:cs typeface="Arial" panose="020B0604020202020204" pitchFamily="34" charset="0"/>
                <a:sym typeface="Times New Roman"/>
              </a:rPr>
              <a:t>(</a:t>
            </a:r>
            <a:r>
              <a:rPr lang="en-US" sz="1200" b="0" i="1" dirty="0">
                <a:latin typeface="Arial" panose="020B0604020202020204" pitchFamily="34" charset="0"/>
                <a:ea typeface="Times New Roman"/>
                <a:cs typeface="Arial" panose="020B0604020202020204" pitchFamily="34" charset="0"/>
                <a:sym typeface="Times New Roman"/>
              </a:rPr>
              <a:t>agente desconhecido, fonte/modo de transmissão conhecido</a:t>
            </a:r>
            <a:r>
              <a:rPr lang="en-US" sz="1200" b="0" dirty="0">
                <a:latin typeface="Arial" panose="020B0604020202020204" pitchFamily="34" charset="0"/>
                <a:ea typeface="Times New Roman"/>
                <a:cs typeface="Arial" panose="020B0604020202020204" pitchFamily="34" charset="0"/>
                <a:sym typeface="Times New Roman"/>
              </a:rPr>
              <a:t>), qual é a prioridade - investigação ou controlo? </a:t>
            </a:r>
            <a:r>
              <a:rPr lang="en-US" sz="1200" b="1" dirty="0">
                <a:latin typeface="Arial" panose="020B0604020202020204" pitchFamily="34" charset="0"/>
                <a:ea typeface="Times New Roman"/>
                <a:cs typeface="Arial" panose="020B0604020202020204" pitchFamily="34" charset="0"/>
                <a:sym typeface="Times New Roman"/>
              </a:rPr>
              <a:t> Resposta: </a:t>
            </a:r>
            <a:r>
              <a:rPr lang="en-US" sz="1200" b="0" i="1" dirty="0">
                <a:latin typeface="Arial" panose="020B0604020202020204" pitchFamily="34" charset="0"/>
                <a:ea typeface="Times New Roman"/>
                <a:cs typeface="Arial" panose="020B0604020202020204" pitchFamily="34" charset="0"/>
                <a:sym typeface="Times New Roman"/>
              </a:rPr>
              <a:t>Ambos. Controlo para impedir a propagação. Retirar o alimento ou o manipulador de alimentos, fechar o restaurante, retirar o álcool contaminado. Investigar para identificar o agente causador e prevenir doenças futuras. </a:t>
            </a:r>
            <a:endParaRPr lang="en-US" sz="1200" b="0" i="1" dirty="0">
              <a:latin typeface="Arial" panose="020B0604020202020204" pitchFamily="34" charset="0"/>
              <a:ea typeface="Times New Roman"/>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0" i="1" dirty="0">
              <a:latin typeface="Arial" panose="020B0604020202020204" pitchFamily="34" charset="0"/>
              <a:ea typeface="Times New Roman"/>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err="1">
                <a:latin typeface="Arial" panose="020B0604020202020204" pitchFamily="34" charset="0"/>
                <a:ea typeface="Times New Roman"/>
                <a:cs typeface="Arial" panose="020B0604020202020204" pitchFamily="34" charset="0"/>
                <a:sym typeface="Arial"/>
              </a:rPr>
              <a:t>Dizer</a:t>
            </a:r>
            <a:r>
              <a:rPr lang="en-US" sz="1200" b="1" i="0" u="sng" dirty="0">
                <a:latin typeface="Arial" panose="020B0604020202020204" pitchFamily="34" charset="0"/>
                <a:ea typeface="Times New Roman"/>
                <a:cs typeface="Arial" panose="020B0604020202020204" pitchFamily="34" charset="0"/>
                <a:sym typeface="Arial"/>
              </a:rPr>
              <a:t>:</a:t>
            </a:r>
            <a:r>
              <a:rPr lang="en-US" sz="1200" b="1" i="0" u="none" dirty="0">
                <a:latin typeface="Arial" panose="020B0604020202020204" pitchFamily="34" charset="0"/>
                <a:ea typeface="Times New Roman"/>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Finalmente, vamos olhar para a </a:t>
            </a:r>
            <a:r>
              <a:rPr lang="en-US" sz="1200" b="1" dirty="0">
                <a:latin typeface="Arial" panose="020B0604020202020204" pitchFamily="34" charset="0"/>
                <a:ea typeface="Times New Roman"/>
                <a:cs typeface="Arial" panose="020B0604020202020204" pitchFamily="34" charset="0"/>
                <a:sym typeface="Times New Roman"/>
              </a:rPr>
              <a:t>célula inferior direita.  </a:t>
            </a:r>
            <a:r>
              <a:rPr lang="en-US" sz="1200" dirty="0">
                <a:latin typeface="Arial" panose="020B0604020202020204" pitchFamily="34" charset="0"/>
                <a:ea typeface="Times New Roman"/>
                <a:cs typeface="Arial" panose="020B0604020202020204" pitchFamily="34" charset="0"/>
                <a:sym typeface="Times New Roman"/>
              </a:rPr>
              <a:t>Doença desconhecida sem fonte conhecida. Algo está a acontecer na população sem transmissão ou etiologia conhecidas. Não há dúvida de que isto precisa de ser investigado.</a:t>
            </a:r>
          </a:p>
          <a:p>
            <a:pPr marL="0" lvl="0" indent="0" algn="l" rtl="0">
              <a:spcBef>
                <a:spcPts val="960"/>
              </a:spcBef>
              <a:spcAft>
                <a:spcPts val="0"/>
              </a:spcAft>
              <a:buNone/>
            </a:pPr>
            <a:endParaRPr dirty="0"/>
          </a:p>
        </p:txBody>
      </p:sp>
      <p:sp>
        <p:nvSpPr>
          <p:cNvPr id="349" name="Google Shape;349;p1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12</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Google Shape;354;p1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55" name="Google Shape;355;p1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1" dirty="0">
              <a:latin typeface="Arial" panose="020B0604020202020204" pitchFamily="34" charset="0"/>
              <a:ea typeface="Arial"/>
              <a:cs typeface="Arial" panose="020B0604020202020204" pitchFamily="34" charset="0"/>
              <a:sym typeface="Arial"/>
            </a:endParaRPr>
          </a:p>
          <a:p>
            <a:pPr marL="171450" marR="0" lvl="0" indent="-171450" algn="l" defTabSz="914400" rtl="0" eaLnBrk="1" fontAlgn="auto" latinLnBrk="0" hangingPunct="1">
              <a:lnSpc>
                <a:spcPct val="115000"/>
              </a:lnSpc>
              <a:spcBef>
                <a:spcPts val="600"/>
              </a:spcBef>
              <a:spcAft>
                <a:spcPts val="0"/>
              </a:spcAft>
              <a:buClr>
                <a:srgbClr val="000000"/>
              </a:buClr>
              <a:buSzPts val="1400"/>
              <a:buFont typeface="Wingdings" panose="05000000000000000000" pitchFamily="2" charset="2"/>
              <a:buChar char="v"/>
              <a:tabLst/>
              <a:defRPr/>
            </a:pPr>
            <a:r>
              <a:rPr lang="en-US" sz="1200" b="1" i="1" dirty="0">
                <a:latin typeface="Arial" panose="020B0604020202020204" pitchFamily="34" charset="0"/>
                <a:ea typeface="Times New Roman"/>
                <a:cs typeface="Arial" panose="020B0604020202020204" pitchFamily="34" charset="0"/>
                <a:sym typeface="Times New Roman"/>
              </a:rPr>
              <a:t>Cada situação numerada corresponde a uma célula da tabela. Leia cada situação e peça uma resposta aos participantes. Clique após cada resposta para que as respostas apareçam no diapositivo. Pergunte aos participantes se todos estão de acordo. Se não, discuta. </a:t>
            </a:r>
            <a:endParaRPr lang="en-US" sz="1200" b="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v"/>
            </a:pPr>
            <a:endParaRPr lang="en-US" sz="1200" b="1" i="1" dirty="0">
              <a:latin typeface="Arial" panose="020B0604020202020204" pitchFamily="34" charset="0"/>
              <a:cs typeface="Arial" panose="020B0604020202020204" pitchFamily="34" charset="0"/>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quadrante corresponde à situação e a que é que deve dar prioridade?</a:t>
            </a:r>
          </a:p>
          <a:p>
            <a:pPr marL="171450" marR="0" lvl="0" indent="-171450" algn="l" rtl="0">
              <a:lnSpc>
                <a:spcPct val="115000"/>
              </a:lnSpc>
              <a:spcBef>
                <a:spcPts val="12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  </a:t>
            </a:r>
          </a:p>
          <a:p>
            <a:pPr marL="457200" marR="0" lvl="1" indent="0" algn="l" rtl="0">
              <a:lnSpc>
                <a:spcPct val="115000"/>
              </a:lnSpc>
              <a:spcBef>
                <a:spcPts val="1200"/>
              </a:spcBef>
              <a:spcAft>
                <a:spcPts val="0"/>
              </a:spcAft>
              <a:buFont typeface="Wingdings" panose="05000000000000000000" pitchFamily="2" charset="2"/>
              <a:buNone/>
            </a:pPr>
            <a:r>
              <a:rPr lang="en-US" sz="1200" b="1" i="1" u="sng" dirty="0">
                <a:solidFill>
                  <a:srgbClr val="000000"/>
                </a:solidFill>
                <a:latin typeface="Arial" panose="020B0604020202020204" pitchFamily="34" charset="0"/>
                <a:ea typeface="Arial"/>
                <a:cs typeface="Arial" panose="020B0604020202020204" pitchFamily="34" charset="0"/>
                <a:sym typeface="Arial"/>
              </a:rPr>
              <a:t>	      Quadrante é Agente é Fonte é Prioridade é____</a:t>
            </a:r>
            <a:endParaRPr lang="en-US" sz="1200" b="1" i="1" u="sng"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1.</a:t>
            </a:r>
            <a:r>
              <a:rPr lang="en-US" sz="1200" b="1" i="1" dirty="0">
                <a:solidFill>
                  <a:srgbClr val="FF0000"/>
                </a:solidFill>
                <a:latin typeface="Arial" panose="020B0604020202020204" pitchFamily="34" charset="0"/>
                <a:ea typeface="Arial"/>
                <a:cs typeface="Arial" panose="020B0604020202020204" pitchFamily="34" charset="0"/>
                <a:sym typeface="Arial"/>
              </a:rPr>
              <a:t>Controlo </a:t>
            </a:r>
            <a:r>
              <a:rPr lang="en-US" sz="1200" i="1" dirty="0">
                <a:latin typeface="Arial" panose="020B0604020202020204" pitchFamily="34" charset="0"/>
                <a:ea typeface="Arial"/>
                <a:cs typeface="Arial" panose="020B0604020202020204" pitchFamily="34" charset="0"/>
                <a:sym typeface="Arial"/>
              </a:rPr>
              <a:t>das latrinas contra a cólera na</a:t>
            </a:r>
            <a:r>
              <a:rPr lang="en-US" sz="1200" b="1" i="1" dirty="0">
                <a:solidFill>
                  <a:srgbClr val="FF0000"/>
                </a:solidFill>
                <a:latin typeface="Arial" panose="020B0604020202020204" pitchFamily="34" charset="0"/>
                <a:ea typeface="Arial"/>
                <a:cs typeface="Arial" panose="020B0604020202020204" pitchFamily="34" charset="0"/>
                <a:sym typeface="Arial"/>
              </a:rPr>
              <a:t> parte superior esquerda</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spcBef>
                <a:spcPts val="1800"/>
              </a:spcBef>
              <a:spcAft>
                <a:spcPts val="0"/>
              </a:spcAft>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2.</a:t>
            </a:r>
            <a:r>
              <a:rPr lang="en-US" sz="1200" b="1" i="1" dirty="0">
                <a:solidFill>
                  <a:srgbClr val="FF0000"/>
                </a:solidFill>
                <a:latin typeface="Arial" panose="020B0604020202020204" pitchFamily="34" charset="0"/>
                <a:ea typeface="Arial"/>
                <a:cs typeface="Arial" panose="020B0604020202020204" pitchFamily="34" charset="0"/>
                <a:sym typeface="Arial"/>
              </a:rPr>
              <a:t>Inferior direito </a:t>
            </a:r>
            <a:r>
              <a:rPr lang="en-US" sz="1200" i="1" dirty="0">
                <a:latin typeface="Arial" panose="020B0604020202020204" pitchFamily="34" charset="0"/>
                <a:ea typeface="Arial"/>
                <a:cs typeface="Arial" panose="020B0604020202020204" pitchFamily="34" charset="0"/>
                <a:sym typeface="Arial"/>
              </a:rPr>
              <a:t>Desconhecido Desconhecido </a:t>
            </a:r>
            <a:r>
              <a:rPr lang="en-US" sz="1200" b="1" i="1" dirty="0">
                <a:solidFill>
                  <a:srgbClr val="FF0000"/>
                </a:solidFill>
                <a:latin typeface="Arial" panose="020B0604020202020204" pitchFamily="34" charset="0"/>
                <a:ea typeface="Arial"/>
                <a:cs typeface="Arial" panose="020B0604020202020204" pitchFamily="34" charset="0"/>
                <a:sym typeface="Arial"/>
              </a:rPr>
              <a:t>Investigação</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spcBef>
                <a:spcPts val="1200"/>
              </a:spcBef>
              <a:spcAft>
                <a:spcPts val="0"/>
              </a:spcAft>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3.</a:t>
            </a:r>
            <a:r>
              <a:rPr lang="en-US" sz="1200" b="1" i="1" dirty="0">
                <a:solidFill>
                  <a:srgbClr val="FF0000"/>
                </a:solidFill>
                <a:latin typeface="Arial" panose="020B0604020202020204" pitchFamily="34" charset="0"/>
                <a:ea typeface="Arial"/>
                <a:cs typeface="Arial" panose="020B0604020202020204" pitchFamily="34" charset="0"/>
                <a:sym typeface="Arial"/>
              </a:rPr>
              <a:t>Lower left Investigação e controlo de </a:t>
            </a:r>
            <a:r>
              <a:rPr lang="en-US" sz="1200" i="1" dirty="0">
                <a:latin typeface="Arial" panose="020B0604020202020204" pitchFamily="34" charset="0"/>
                <a:ea typeface="Arial"/>
                <a:cs typeface="Arial" panose="020B0604020202020204" pitchFamily="34" charset="0"/>
                <a:sym typeface="Arial"/>
              </a:rPr>
              <a:t>restaurantes de alimentos desconhecidos </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spcBef>
                <a:spcPts val="1200"/>
              </a:spcBef>
              <a:spcAft>
                <a:spcPts val="0"/>
              </a:spcAft>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4.</a:t>
            </a:r>
            <a:r>
              <a:rPr lang="en-US" sz="1200" b="1" i="1" dirty="0">
                <a:solidFill>
                  <a:srgbClr val="FF0000"/>
                </a:solidFill>
                <a:latin typeface="Arial" panose="020B0604020202020204" pitchFamily="34" charset="0"/>
                <a:ea typeface="Arial"/>
                <a:cs typeface="Arial" panose="020B0604020202020204" pitchFamily="34" charset="0"/>
                <a:sym typeface="Arial"/>
              </a:rPr>
              <a:t>Upper right </a:t>
            </a:r>
            <a:r>
              <a:rPr lang="en-US" sz="1200" i="1" dirty="0">
                <a:latin typeface="Arial" panose="020B0604020202020204" pitchFamily="34" charset="0"/>
                <a:ea typeface="Arial"/>
                <a:cs typeface="Arial" panose="020B0604020202020204" pitchFamily="34" charset="0"/>
                <a:sym typeface="Arial"/>
              </a:rPr>
              <a:t>Anthrax Desconhecido - </a:t>
            </a:r>
            <a:r>
              <a:rPr lang="en-US" sz="1200" b="1" i="1" dirty="0">
                <a:solidFill>
                  <a:srgbClr val="FF0000"/>
                </a:solidFill>
                <a:latin typeface="Arial" panose="020B0604020202020204" pitchFamily="34" charset="0"/>
                <a:ea typeface="Arial"/>
                <a:cs typeface="Arial" panose="020B0604020202020204" pitchFamily="34" charset="0"/>
                <a:sym typeface="Arial"/>
              </a:rPr>
              <a:t>Investigação</a:t>
            </a:r>
            <a:endParaRPr lang="en-US" sz="1200" i="1" dirty="0">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 Zika é um exemplo de um surto em que o agente e a fonte eram inicialmente desconhecidos. Um número inesperadamente elevado de bebés apresentou microcefalia, uma doença rara com várias causas possíveis. A investigação utilizando amostras de sangue de casos identificou o vírus Zika como a fonte. O vírus Zika é transmitido principalmente pela picada de um mosquito da espécie </a:t>
            </a:r>
            <a:r>
              <a:rPr lang="en-US" sz="1200" i="1" dirty="0">
                <a:latin typeface="Arial" panose="020B0604020202020204" pitchFamily="34" charset="0"/>
                <a:ea typeface="Times New Roman"/>
                <a:cs typeface="Arial" panose="020B0604020202020204" pitchFamily="34" charset="0"/>
                <a:sym typeface="Times New Roman"/>
              </a:rPr>
              <a:t>Aedes </a:t>
            </a:r>
            <a:r>
              <a:rPr lang="en-US" sz="1200" dirty="0">
                <a:latin typeface="Arial" panose="020B0604020202020204" pitchFamily="34" charset="0"/>
                <a:ea typeface="Times New Roman"/>
                <a:cs typeface="Arial" panose="020B0604020202020204" pitchFamily="34" charset="0"/>
                <a:sym typeface="Times New Roman"/>
              </a:rPr>
              <a:t>infetado (vetor), mas também pode ser transmitido por uma transfusão de sangue ou por contacto sexual com uma pessoa infetada. Uma vez identificados o agente e o modo de transmissão, os esforços de saúde pública passaram da investigação ao controlo.</a:t>
            </a:r>
          </a:p>
          <a:p>
            <a:pPr marL="0" lvl="0" indent="0" algn="l" rtl="0">
              <a:spcBef>
                <a:spcPts val="1560"/>
              </a:spcBef>
              <a:spcAft>
                <a:spcPts val="0"/>
              </a:spcAft>
              <a:buNone/>
            </a:pPr>
            <a:endParaRPr dirty="0"/>
          </a:p>
        </p:txBody>
      </p:sp>
      <p:sp>
        <p:nvSpPr>
          <p:cNvPr id="356" name="Google Shape;356;p1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13</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5"/>
        <p:cNvGrpSpPr/>
        <p:nvPr/>
      </p:nvGrpSpPr>
      <p:grpSpPr>
        <a:xfrm>
          <a:off x="0" y="0"/>
          <a:ext cx="0" cy="0"/>
          <a:chOff x="0" y="0"/>
          <a:chExt cx="0" cy="0"/>
        </a:xfrm>
      </p:grpSpPr>
      <p:sp>
        <p:nvSpPr>
          <p:cNvPr id="366" name="Google Shape;366;p1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67" name="Google Shape;367;p1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endParaRPr lang="en-US" sz="120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
                <a:srgbClr val="000000"/>
              </a:buClr>
              <a:buSzPts val="1400"/>
              <a:buFont typeface="Wingdings" panose="05000000000000000000" pitchFamily="2" charset="2"/>
              <a:buChar char="v"/>
              <a:tabLst/>
              <a:defRPr/>
            </a:pPr>
            <a:r>
              <a:rPr lang="en-US" sz="1200" b="1" i="1" dirty="0">
                <a:latin typeface="Arial" panose="020B0604020202020204" pitchFamily="34" charset="0"/>
                <a:ea typeface="Times New Roman"/>
                <a:cs typeface="Arial" panose="020B0604020202020204" pitchFamily="34" charset="0"/>
                <a:sym typeface="Times New Roman"/>
              </a:rPr>
              <a:t>Cada situação numerada corresponde a uma célula da tabela. Clique depois de cada pergunta para que as respostas apareçam no diapositivo.</a:t>
            </a:r>
          </a:p>
          <a:p>
            <a:pPr marL="0" marR="0" lvl="0" indent="0" algn="l" rtl="0">
              <a:lnSpc>
                <a:spcPct val="115000"/>
              </a:lnSpc>
              <a:spcBef>
                <a:spcPts val="120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quadrante corresponde à situação e a que é que deve dar prioridade?</a:t>
            </a:r>
            <a:endParaRPr lang="en-US" sz="1200" b="0" i="0"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None/>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i="0" dirty="0">
                <a:latin typeface="Arial" panose="020B0604020202020204" pitchFamily="34" charset="0"/>
                <a:ea typeface="Times New Roman"/>
                <a:cs typeface="Arial" panose="020B0604020202020204" pitchFamily="34" charset="0"/>
                <a:sym typeface="Times New Roman"/>
              </a:rPr>
              <a:t>Responder</a:t>
            </a:r>
            <a:r>
              <a:rPr lang="en-US" sz="1200" b="1" i="1" dirty="0">
                <a:latin typeface="Arial" panose="020B0604020202020204" pitchFamily="34" charset="0"/>
                <a:ea typeface="Times New Roman"/>
                <a:cs typeface="Arial" panose="020B0604020202020204" pitchFamily="34" charset="0"/>
                <a:sym typeface="Times New Roman"/>
              </a:rPr>
              <a:t>:  </a:t>
            </a:r>
          </a:p>
          <a:p>
            <a:pPr marL="0" marR="0" lvl="0" indent="0" algn="l" rtl="0">
              <a:lnSpc>
                <a:spcPct val="115000"/>
              </a:lnSpc>
              <a:spcBef>
                <a:spcPts val="1200"/>
              </a:spcBef>
              <a:spcAft>
                <a:spcPts val="0"/>
              </a:spcAft>
              <a:buFont typeface="Wingdings" panose="05000000000000000000" pitchFamily="2" charset="2"/>
              <a:buNone/>
            </a:pPr>
            <a:endParaRPr lang="en-US" sz="1200" b="1" i="1" dirty="0">
              <a:latin typeface="Arial" panose="020B0604020202020204" pitchFamily="34" charset="0"/>
              <a:ea typeface="Times New Roman"/>
              <a:cs typeface="Arial" panose="020B0604020202020204" pitchFamily="34" charset="0"/>
              <a:sym typeface="Times New Roman"/>
            </a:endParaRPr>
          </a:p>
          <a:p>
            <a:pPr marL="0" marR="0" lvl="0" indent="0" algn="l" rtl="0">
              <a:lnSpc>
                <a:spcPct val="115000"/>
              </a:lnSpc>
              <a:spcBef>
                <a:spcPts val="1200"/>
              </a:spcBef>
              <a:spcAft>
                <a:spcPts val="0"/>
              </a:spcAft>
              <a:buFont typeface="Wingdings" panose="05000000000000000000" pitchFamily="2" charset="2"/>
              <a:buNone/>
            </a:pPr>
            <a:r>
              <a:rPr lang="en-US" sz="1200" b="1" i="1" u="none" dirty="0">
                <a:solidFill>
                  <a:srgbClr val="000000"/>
                </a:solidFill>
                <a:latin typeface="Arial" panose="020B0604020202020204" pitchFamily="34" charset="0"/>
                <a:ea typeface="Arial"/>
                <a:cs typeface="Arial" panose="020B0604020202020204" pitchFamily="34" charset="0"/>
                <a:sym typeface="Arial"/>
              </a:rPr>
              <a:t>	    </a:t>
            </a:r>
            <a:r>
              <a:rPr lang="en-US" sz="1200" b="1" i="1" u="sng" dirty="0">
                <a:solidFill>
                  <a:srgbClr val="000000"/>
                </a:solidFill>
                <a:latin typeface="Arial" panose="020B0604020202020204" pitchFamily="34" charset="0"/>
                <a:ea typeface="Arial"/>
                <a:cs typeface="Arial" panose="020B0604020202020204" pitchFamily="34" charset="0"/>
                <a:sym typeface="Arial"/>
              </a:rPr>
              <a:t> Quadrante is____                </a:t>
            </a:r>
            <a:r>
              <a:rPr lang="en-US" sz="1200" b="1" i="1" u="sng" dirty="0" err="1">
                <a:solidFill>
                  <a:srgbClr val="000000"/>
                </a:solidFill>
                <a:latin typeface="Arial" panose="020B0604020202020204" pitchFamily="34" charset="0"/>
                <a:ea typeface="Arial"/>
                <a:cs typeface="Arial" panose="020B0604020202020204" pitchFamily="34" charset="0"/>
                <a:sym typeface="Arial"/>
              </a:rPr>
              <a:t>Agente</a:t>
            </a:r>
            <a:r>
              <a:rPr lang="en-US" sz="1200" b="1" i="1" u="sng" dirty="0">
                <a:solidFill>
                  <a:srgbClr val="000000"/>
                </a:solidFill>
                <a:latin typeface="Arial" panose="020B0604020202020204" pitchFamily="34" charset="0"/>
                <a:ea typeface="Arial"/>
                <a:cs typeface="Arial" panose="020B0604020202020204" pitchFamily="34" charset="0"/>
                <a:sym typeface="Arial"/>
              </a:rPr>
              <a:t> is___   _ ____Fonte is____                        </a:t>
            </a:r>
            <a:r>
              <a:rPr lang="en-US" sz="1200" b="1" i="1" u="sng" dirty="0" err="1">
                <a:solidFill>
                  <a:srgbClr val="000000"/>
                </a:solidFill>
                <a:latin typeface="Arial" panose="020B0604020202020204" pitchFamily="34" charset="0"/>
                <a:ea typeface="Arial"/>
                <a:cs typeface="Arial" panose="020B0604020202020204" pitchFamily="34" charset="0"/>
                <a:sym typeface="Arial"/>
              </a:rPr>
              <a:t>Prioridade</a:t>
            </a:r>
            <a:r>
              <a:rPr lang="en-US" sz="1200" b="1" i="1" u="sng" dirty="0">
                <a:solidFill>
                  <a:srgbClr val="000000"/>
                </a:solidFill>
                <a:latin typeface="Arial" panose="020B0604020202020204" pitchFamily="34" charset="0"/>
                <a:ea typeface="Arial"/>
                <a:cs typeface="Arial" panose="020B0604020202020204" pitchFamily="34" charset="0"/>
                <a:sym typeface="Arial"/>
              </a:rPr>
              <a:t> is_____</a:t>
            </a:r>
            <a:endParaRPr lang="en-US" sz="1200" b="1" i="1" u="sng"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Clr>
                <a:srgbClr val="FF0000"/>
              </a:buClr>
              <a:buSzPts val="1800"/>
              <a:buFont typeface="Arial"/>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a:t>
            </a:r>
            <a:r>
              <a:rPr lang="en-US" sz="1200" b="1" i="1" dirty="0">
                <a:solidFill>
                  <a:srgbClr val="FF0000"/>
                </a:solidFill>
                <a:latin typeface="Arial" panose="020B0604020202020204" pitchFamily="34" charset="0"/>
                <a:ea typeface="Arial"/>
                <a:cs typeface="Arial" panose="020B0604020202020204" pitchFamily="34" charset="0"/>
                <a:sym typeface="Arial"/>
              </a:rPr>
              <a:t>1. Superior </a:t>
            </a:r>
            <a:r>
              <a:rPr lang="en-US" sz="1200" b="1" i="1" dirty="0" err="1">
                <a:solidFill>
                  <a:srgbClr val="FF0000"/>
                </a:solidFill>
                <a:latin typeface="Arial" panose="020B0604020202020204" pitchFamily="34" charset="0"/>
                <a:ea typeface="Arial"/>
                <a:cs typeface="Arial" panose="020B0604020202020204" pitchFamily="34" charset="0"/>
                <a:sym typeface="Arial"/>
              </a:rPr>
              <a:t>esquerdo</a:t>
            </a:r>
            <a:r>
              <a:rPr lang="en-US" sz="1200" b="1" i="1" dirty="0">
                <a:solidFill>
                  <a:srgbClr val="FF0000"/>
                </a:solidFill>
                <a:latin typeface="Arial" panose="020B0604020202020204" pitchFamily="34" charset="0"/>
                <a:ea typeface="Arial"/>
                <a:cs typeface="Arial" panose="020B0604020202020204" pitchFamily="34" charset="0"/>
                <a:sym typeface="Arial"/>
              </a:rPr>
              <a:t>       </a:t>
            </a:r>
            <a:r>
              <a:rPr lang="en-US" sz="1200" i="1" dirty="0">
                <a:latin typeface="Arial" panose="020B0604020202020204" pitchFamily="34" charset="0"/>
                <a:ea typeface="Arial"/>
                <a:cs typeface="Arial" panose="020B0604020202020204" pitchFamily="34" charset="0"/>
                <a:sym typeface="Arial"/>
              </a:rPr>
              <a:t>Gripe </a:t>
            </a:r>
            <a:r>
              <a:rPr lang="en-US" sz="1200" i="1" dirty="0" err="1">
                <a:latin typeface="Arial" panose="020B0604020202020204" pitchFamily="34" charset="0"/>
                <a:ea typeface="Arial"/>
                <a:cs typeface="Arial" panose="020B0604020202020204" pitchFamily="34" charset="0"/>
                <a:sym typeface="Arial"/>
              </a:rPr>
              <a:t>aviária</a:t>
            </a:r>
            <a:r>
              <a:rPr lang="en-US" sz="1200" i="1" dirty="0">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Galinhas</a:t>
            </a:r>
            <a:r>
              <a:rPr lang="en-US" sz="1200" i="1" dirty="0">
                <a:latin typeface="Arial" panose="020B0604020202020204" pitchFamily="34" charset="0"/>
                <a:ea typeface="Arial"/>
                <a:cs typeface="Arial" panose="020B0604020202020204" pitchFamily="34" charset="0"/>
                <a:sym typeface="Arial"/>
              </a:rPr>
              <a:t> de importação -   </a:t>
            </a:r>
            <a:r>
              <a:rPr lang="en-US" sz="1200" b="1" i="1" dirty="0" err="1">
                <a:solidFill>
                  <a:srgbClr val="FF0000"/>
                </a:solidFill>
                <a:latin typeface="Arial" panose="020B0604020202020204" pitchFamily="34" charset="0"/>
                <a:ea typeface="Arial"/>
                <a:cs typeface="Arial" panose="020B0604020202020204" pitchFamily="34" charset="0"/>
                <a:sym typeface="Arial"/>
              </a:rPr>
              <a:t>Controlo</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Clr>
                <a:srgbClr val="FF0000"/>
              </a:buClr>
              <a:buSzPts val="1800"/>
              <a:buFont typeface="Arial"/>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a:t>
            </a:r>
            <a:r>
              <a:rPr lang="en-US" sz="1200" b="1" i="1" dirty="0">
                <a:solidFill>
                  <a:srgbClr val="FF0000"/>
                </a:solidFill>
                <a:latin typeface="Arial" panose="020B0604020202020204" pitchFamily="34" charset="0"/>
                <a:ea typeface="Arial"/>
                <a:cs typeface="Arial" panose="020B0604020202020204" pitchFamily="34" charset="0"/>
                <a:sym typeface="Arial"/>
              </a:rPr>
              <a:t>2. Inferior </a:t>
            </a:r>
            <a:r>
              <a:rPr lang="en-US" sz="1200" b="1" i="1" dirty="0" err="1">
                <a:solidFill>
                  <a:srgbClr val="FF0000"/>
                </a:solidFill>
                <a:latin typeface="Arial" panose="020B0604020202020204" pitchFamily="34" charset="0"/>
                <a:ea typeface="Arial"/>
                <a:cs typeface="Arial" panose="020B0604020202020204" pitchFamily="34" charset="0"/>
                <a:sym typeface="Arial"/>
              </a:rPr>
              <a:t>direito</a:t>
            </a:r>
            <a:r>
              <a:rPr lang="en-US" sz="1200" b="1" i="1" dirty="0">
                <a:solidFill>
                  <a:srgbClr val="FF0000"/>
                </a:solidFill>
                <a:latin typeface="Arial" panose="020B0604020202020204" pitchFamily="34" charset="0"/>
                <a:ea typeface="Arial"/>
                <a:cs typeface="Arial" panose="020B0604020202020204" pitchFamily="34" charset="0"/>
                <a:sym typeface="Arial"/>
              </a:rPr>
              <a:t>             </a:t>
            </a:r>
            <a:r>
              <a:rPr lang="en-US" sz="1200" b="0" i="1" dirty="0" err="1">
                <a:solidFill>
                  <a:srgbClr val="FF0000"/>
                </a:solidFill>
                <a:latin typeface="Arial" panose="020B0604020202020204" pitchFamily="34" charset="0"/>
                <a:ea typeface="Arial"/>
                <a:cs typeface="Arial" panose="020B0604020202020204" pitchFamily="34" charset="0"/>
                <a:sym typeface="Arial"/>
              </a:rPr>
              <a:t>Desconhecido</a:t>
            </a:r>
            <a:r>
              <a:rPr lang="en-US" sz="1200" b="1" i="1" dirty="0">
                <a:solidFill>
                  <a:srgbClr val="FF0000"/>
                </a:solidFill>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Desconhecido</a:t>
            </a:r>
            <a:r>
              <a:rPr lang="en-US" sz="1200" i="1" dirty="0">
                <a:latin typeface="Arial" panose="020B0604020202020204" pitchFamily="34" charset="0"/>
                <a:ea typeface="Arial"/>
                <a:cs typeface="Arial" panose="020B0604020202020204" pitchFamily="34" charset="0"/>
                <a:sym typeface="Arial"/>
              </a:rPr>
              <a:t> -                   </a:t>
            </a:r>
            <a:r>
              <a:rPr lang="en-US" sz="1200" b="1" i="1" dirty="0" err="1">
                <a:solidFill>
                  <a:srgbClr val="FF0000"/>
                </a:solidFill>
                <a:latin typeface="Arial" panose="020B0604020202020204" pitchFamily="34" charset="0"/>
                <a:ea typeface="Arial"/>
                <a:cs typeface="Arial" panose="020B0604020202020204" pitchFamily="34" charset="0"/>
                <a:sym typeface="Arial"/>
              </a:rPr>
              <a:t>Inquérito</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Clr>
                <a:srgbClr val="FF0000"/>
              </a:buClr>
              <a:buSzPts val="1800"/>
              <a:buFont typeface="Arial"/>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a:t>
            </a:r>
            <a:r>
              <a:rPr lang="en-US" sz="1200" b="1" i="1" dirty="0">
                <a:solidFill>
                  <a:srgbClr val="FF0000"/>
                </a:solidFill>
                <a:latin typeface="Arial" panose="020B0604020202020204" pitchFamily="34" charset="0"/>
                <a:ea typeface="Arial"/>
                <a:cs typeface="Arial" panose="020B0604020202020204" pitchFamily="34" charset="0"/>
                <a:sym typeface="Arial"/>
              </a:rPr>
              <a:t>3. Inferior </a:t>
            </a:r>
            <a:r>
              <a:rPr lang="en-US" sz="1200" b="1" i="1" dirty="0" err="1">
                <a:solidFill>
                  <a:srgbClr val="FF0000"/>
                </a:solidFill>
                <a:latin typeface="Arial" panose="020B0604020202020204" pitchFamily="34" charset="0"/>
                <a:ea typeface="Arial"/>
                <a:cs typeface="Arial" panose="020B0604020202020204" pitchFamily="34" charset="0"/>
                <a:sym typeface="Arial"/>
              </a:rPr>
              <a:t>esquerdo</a:t>
            </a:r>
            <a:r>
              <a:rPr lang="en-US" sz="1200" b="1" i="1" dirty="0">
                <a:solidFill>
                  <a:srgbClr val="FF0000"/>
                </a:solidFill>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Desconhecido</a:t>
            </a:r>
            <a:r>
              <a:rPr lang="en-US" sz="1200" i="1" dirty="0">
                <a:latin typeface="Arial" panose="020B0604020202020204" pitchFamily="34" charset="0"/>
                <a:ea typeface="Arial"/>
                <a:cs typeface="Arial" panose="020B0604020202020204" pitchFamily="34" charset="0"/>
                <a:sym typeface="Arial"/>
              </a:rPr>
              <a:t> -        Feno -                                </a:t>
            </a:r>
            <a:r>
              <a:rPr lang="en-US" sz="1200" b="1" i="1" dirty="0">
                <a:solidFill>
                  <a:srgbClr val="FF0000"/>
                </a:solidFill>
                <a:latin typeface="Arial" panose="020B0604020202020204" pitchFamily="34" charset="0"/>
                <a:ea typeface="Arial"/>
                <a:cs typeface="Arial" panose="020B0604020202020204" pitchFamily="34" charset="0"/>
                <a:sym typeface="Arial"/>
              </a:rPr>
              <a:t>Investigação e Controlo </a:t>
            </a:r>
            <a:endParaRPr lang="en-US" sz="1200" b="0" i="1" dirty="0">
              <a:solidFill>
                <a:schemeClr val="dk1"/>
              </a:solidFill>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Clr>
                <a:srgbClr val="FF0000"/>
              </a:buClr>
              <a:buSzPts val="1800"/>
              <a:buFont typeface="Arial"/>
              <a:buNone/>
            </a:pPr>
            <a:r>
              <a:rPr lang="en-US" sz="1200" b="1" i="1" dirty="0">
                <a:solidFill>
                  <a:srgbClr val="000000"/>
                </a:solidFill>
                <a:latin typeface="Arial" panose="020B0604020202020204" pitchFamily="34" charset="0"/>
                <a:ea typeface="Arial"/>
                <a:cs typeface="Arial" panose="020B0604020202020204" pitchFamily="34" charset="0"/>
                <a:sym typeface="Arial"/>
              </a:rPr>
              <a:t>&lt;CLICAR&gt; </a:t>
            </a:r>
            <a:r>
              <a:rPr lang="en-US" sz="1200" b="1" i="1" dirty="0">
                <a:solidFill>
                  <a:srgbClr val="FF0000"/>
                </a:solidFill>
                <a:latin typeface="Arial" panose="020B0604020202020204" pitchFamily="34" charset="0"/>
                <a:ea typeface="Arial"/>
                <a:cs typeface="Arial" panose="020B0604020202020204" pitchFamily="34" charset="0"/>
                <a:sym typeface="Arial"/>
              </a:rPr>
              <a:t>4. Superior direita </a:t>
            </a:r>
            <a:r>
              <a:rPr lang="en-US" sz="1200" i="1" dirty="0">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Varíola</a:t>
            </a:r>
            <a:r>
              <a:rPr lang="en-US" sz="1200" i="1" dirty="0">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caprina</a:t>
            </a:r>
            <a:r>
              <a:rPr lang="en-US" sz="1200" i="1" dirty="0">
                <a:latin typeface="Arial" panose="020B0604020202020204" pitchFamily="34" charset="0"/>
                <a:ea typeface="Arial"/>
                <a:cs typeface="Arial" panose="020B0604020202020204" pitchFamily="34" charset="0"/>
                <a:sym typeface="Arial"/>
              </a:rPr>
              <a:t>        </a:t>
            </a:r>
            <a:r>
              <a:rPr lang="en-US" sz="1200" i="1" dirty="0" err="1">
                <a:latin typeface="Arial" panose="020B0604020202020204" pitchFamily="34" charset="0"/>
                <a:ea typeface="Arial"/>
                <a:cs typeface="Arial" panose="020B0604020202020204" pitchFamily="34" charset="0"/>
                <a:sym typeface="Arial"/>
              </a:rPr>
              <a:t>Desconhecido</a:t>
            </a:r>
            <a:r>
              <a:rPr lang="en-US" sz="1200" i="1" dirty="0">
                <a:latin typeface="Arial" panose="020B0604020202020204" pitchFamily="34" charset="0"/>
                <a:ea typeface="Arial"/>
                <a:cs typeface="Arial" panose="020B0604020202020204" pitchFamily="34" charset="0"/>
                <a:sym typeface="Arial"/>
              </a:rPr>
              <a:t> -                  </a:t>
            </a:r>
            <a:r>
              <a:rPr lang="en-US" sz="1200" b="1" i="1" dirty="0" err="1">
                <a:solidFill>
                  <a:srgbClr val="FF0000"/>
                </a:solidFill>
                <a:latin typeface="Arial" panose="020B0604020202020204" pitchFamily="34" charset="0"/>
                <a:ea typeface="Arial"/>
                <a:cs typeface="Arial" panose="020B0604020202020204" pitchFamily="34" charset="0"/>
                <a:sym typeface="Arial"/>
              </a:rPr>
              <a:t>Investigação</a:t>
            </a:r>
            <a:endParaRPr lang="en-US" sz="1200" i="1" dirty="0">
              <a:latin typeface="Arial" panose="020B0604020202020204" pitchFamily="34" charset="0"/>
              <a:ea typeface="Arial"/>
              <a:cs typeface="Arial" panose="020B0604020202020204" pitchFamily="34" charset="0"/>
              <a:sym typeface="Arial"/>
            </a:endParaRPr>
          </a:p>
          <a:p>
            <a:pPr marL="457200" marR="0" lvl="1" indent="0" algn="l" rtl="0">
              <a:lnSpc>
                <a:spcPct val="115000"/>
              </a:lnSpc>
              <a:spcBef>
                <a:spcPts val="1200"/>
              </a:spcBef>
              <a:spcAft>
                <a:spcPts val="0"/>
              </a:spcAft>
              <a:buNone/>
            </a:pPr>
            <a:r>
              <a:rPr lang="en-US" sz="1200" dirty="0">
                <a:latin typeface="Arial" panose="020B0604020202020204" pitchFamily="34" charset="0"/>
                <a:ea typeface="Times New Roman"/>
                <a:cs typeface="Arial" panose="020B0604020202020204" pitchFamily="34" charset="0"/>
                <a:sym typeface="Times New Roman"/>
              </a:rPr>
              <a:t> </a:t>
            </a:r>
          </a:p>
          <a:p>
            <a:pPr marL="0" lvl="0" indent="0" algn="l" rtl="0">
              <a:spcBef>
                <a:spcPts val="1560"/>
              </a:spcBef>
              <a:spcAft>
                <a:spcPts val="0"/>
              </a:spcAft>
              <a:buNone/>
            </a:pPr>
            <a:endParaRPr dirty="0"/>
          </a:p>
        </p:txBody>
      </p:sp>
      <p:sp>
        <p:nvSpPr>
          <p:cNvPr id="368" name="Google Shape;368;p1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14</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79" name="Google Shape;379;p1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Algumas situações exigem excepções no que </a:t>
            </a:r>
            <a:r>
              <a:rPr lang="en-US" sz="1200" dirty="0" err="1">
                <a:latin typeface="Arial" panose="020B0604020202020204" pitchFamily="34" charset="0"/>
                <a:ea typeface="Times New Roman"/>
                <a:cs typeface="Arial" panose="020B0604020202020204" pitchFamily="34" charset="0"/>
                <a:sym typeface="Times New Roman"/>
              </a:rPr>
              <a:t>Dizer</a:t>
            </a:r>
            <a:r>
              <a:rPr lang="en-US" sz="1200" dirty="0">
                <a:latin typeface="Arial" panose="020B0604020202020204" pitchFamily="34" charset="0"/>
                <a:ea typeface="Times New Roman"/>
                <a:cs typeface="Arial" panose="020B0604020202020204" pitchFamily="34" charset="0"/>
                <a:sym typeface="Times New Roman"/>
              </a:rPr>
              <a:t> respeito à prioridade relativa das medidas de investigação e de controlo. Os funcionários da saúde pública devem implementar medidas de controlo se a fonte do surto for suspeita ou conhecida e continuar a ser uma ameaça potencial para a saúde pública. Devem ser tomadas medidas de controlo imediatas para evitar a propagação da doença. Não esperar pela confirmação laboratorial. </a:t>
            </a:r>
            <a:r>
              <a:rPr lang="en-US" sz="1200" b="1" i="0" dirty="0">
                <a:latin typeface="Arial" panose="020B0604020202020204" pitchFamily="34" charset="0"/>
                <a:ea typeface="Times New Roman"/>
                <a:cs typeface="Arial" panose="020B0604020202020204" pitchFamily="34" charset="0"/>
                <a:sym typeface="Times New Roman"/>
              </a:rPr>
              <a:t>Por exemplo</a:t>
            </a:r>
            <a:r>
              <a:rPr lang="en-US" sz="1200" b="1" i="1" dirty="0">
                <a:latin typeface="Arial" panose="020B0604020202020204" pitchFamily="34" charset="0"/>
                <a:ea typeface="Times New Roman"/>
                <a:cs typeface="Arial" panose="020B0604020202020204" pitchFamily="34" charset="0"/>
                <a:sym typeface="Times New Roman"/>
              </a:rPr>
              <a:t>: </a:t>
            </a:r>
            <a:r>
              <a:rPr lang="en-US" sz="1200" i="1" dirty="0">
                <a:latin typeface="Arial" panose="020B0604020202020204" pitchFamily="34" charset="0"/>
                <a:ea typeface="Times New Roman"/>
                <a:cs typeface="Arial" panose="020B0604020202020204" pitchFamily="34" charset="0"/>
                <a:sym typeface="Times New Roman"/>
              </a:rPr>
              <a:t>Uma ordem de fervura da água se houver um surto de gastroenterite.</a:t>
            </a:r>
            <a:endParaRPr lang="en-US" sz="1200" i="1"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Quais são algumas das situações em que devem ser tomadas medidas de controlo imediatas?</a:t>
            </a:r>
          </a:p>
          <a:p>
            <a:pPr marL="171450" marR="0" lvl="0" indent="-171450" algn="l" rtl="0">
              <a:lnSpc>
                <a:spcPct val="115000"/>
              </a:lnSpc>
              <a:spcBef>
                <a:spcPts val="1200"/>
              </a:spcBef>
              <a:spcAft>
                <a:spcPts val="0"/>
              </a:spcAft>
              <a:buFont typeface="Wingdings" panose="05000000000000000000" pitchFamily="2" charset="2"/>
              <a:buChar char="§"/>
            </a:pPr>
            <a:endParaRPr lang="en-US" sz="1200" b="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 possíveis:</a:t>
            </a:r>
            <a:endParaRPr lang="en-US" sz="1200" b="1" i="0" dirty="0">
              <a:latin typeface="Arial" panose="020B0604020202020204" pitchFamily="34" charset="0"/>
              <a:ea typeface="Times New Roman"/>
              <a:cs typeface="Arial" panose="020B0604020202020204" pitchFamily="34" charset="0"/>
              <a:sym typeface="Times New Roman"/>
            </a:endParaRPr>
          </a:p>
          <a:p>
            <a:pPr marL="628650" marR="0" lvl="1" indent="-171450" algn="l" rtl="0">
              <a:lnSpc>
                <a:spcPct val="115000"/>
              </a:lnSpc>
              <a:spcBef>
                <a:spcPts val="1200"/>
              </a:spcBef>
              <a:spcAft>
                <a:spcPts val="0"/>
              </a:spcAft>
              <a:buFont typeface="Courier New" panose="02070309020205020404" pitchFamily="49" charset="0"/>
              <a:buChar char="o"/>
            </a:pPr>
            <a:r>
              <a:rPr lang="en-US" sz="1200" i="1" dirty="0">
                <a:latin typeface="Arial" panose="020B0604020202020204" pitchFamily="34" charset="0"/>
                <a:ea typeface="Times New Roman"/>
                <a:cs typeface="Arial" panose="020B0604020202020204" pitchFamily="34" charset="0"/>
                <a:sym typeface="Times New Roman"/>
              </a:rPr>
              <a:t>Encerrar temporariamente um restaurante quando as pessoas continuam a ficar doentes depois de comerem nesse local.</a:t>
            </a:r>
          </a:p>
          <a:p>
            <a:pPr marL="628650" marR="0" lvl="1" indent="-171450" algn="l" rtl="0">
              <a:lnSpc>
                <a:spcPct val="115000"/>
              </a:lnSpc>
              <a:spcBef>
                <a:spcPts val="1200"/>
              </a:spcBef>
              <a:spcAft>
                <a:spcPts val="0"/>
              </a:spcAft>
              <a:buFont typeface="Courier New" panose="02070309020205020404" pitchFamily="49" charset="0"/>
              <a:buChar char="o"/>
            </a:pPr>
            <a:r>
              <a:rPr lang="en-US" sz="1200" i="1" dirty="0">
                <a:latin typeface="Arial" panose="020B0604020202020204" pitchFamily="34" charset="0"/>
                <a:ea typeface="Times New Roman"/>
                <a:cs typeface="Arial" panose="020B0604020202020204" pitchFamily="34" charset="0"/>
                <a:sym typeface="Times New Roman"/>
              </a:rPr>
              <a:t>Fornecer uma vacina para um surto de doença evitável por vacinação.</a:t>
            </a:r>
          </a:p>
          <a:p>
            <a:pPr marL="628650" marR="0" lvl="1" indent="-171450" algn="l" rtl="0">
              <a:lnSpc>
                <a:spcPct val="115000"/>
              </a:lnSpc>
              <a:spcBef>
                <a:spcPts val="1200"/>
              </a:spcBef>
              <a:spcAft>
                <a:spcPts val="0"/>
              </a:spcAft>
              <a:buFont typeface="Courier New" panose="02070309020205020404" pitchFamily="49" charset="0"/>
              <a:buChar char="o"/>
            </a:pPr>
            <a:r>
              <a:rPr lang="en-US" sz="1200" i="1" dirty="0">
                <a:latin typeface="Arial" panose="020B0604020202020204" pitchFamily="34" charset="0"/>
                <a:ea typeface="Times New Roman"/>
                <a:cs typeface="Arial" panose="020B0604020202020204" pitchFamily="34" charset="0"/>
                <a:sym typeface="Times New Roman"/>
              </a:rPr>
              <a:t>Retirar um produto contaminado, como um género alimentício.</a:t>
            </a:r>
          </a:p>
          <a:p>
            <a:pPr marL="628650" marR="0" lvl="1" indent="-171450" algn="l" rtl="0">
              <a:lnSpc>
                <a:spcPct val="115000"/>
              </a:lnSpc>
              <a:spcBef>
                <a:spcPts val="1200"/>
              </a:spcBef>
              <a:spcAft>
                <a:spcPts val="0"/>
              </a:spcAft>
              <a:buFont typeface="Courier New" panose="02070309020205020404" pitchFamily="49" charset="0"/>
              <a:buChar char="o"/>
            </a:pPr>
            <a:r>
              <a:rPr lang="en-US" sz="1200" i="1" dirty="0">
                <a:latin typeface="Arial" panose="020B0604020202020204" pitchFamily="34" charset="0"/>
                <a:ea typeface="Times New Roman"/>
                <a:cs typeface="Arial" panose="020B0604020202020204" pitchFamily="34" charset="0"/>
                <a:sym typeface="Times New Roman"/>
              </a:rPr>
              <a:t>Um surto de doença ou morte numa exploração agrícola pode levar à instituição de medidas reforçadas de biossegurança/biosseguridade</a:t>
            </a:r>
          </a:p>
          <a:p>
            <a:pPr marL="0" lvl="0" indent="0" algn="l" rtl="0">
              <a:spcBef>
                <a:spcPts val="1560"/>
              </a:spcBef>
              <a:spcAft>
                <a:spcPts val="0"/>
              </a:spcAft>
              <a:buNone/>
            </a:pPr>
            <a:endParaRPr dirty="0"/>
          </a:p>
        </p:txBody>
      </p:sp>
      <p:sp>
        <p:nvSpPr>
          <p:cNvPr id="380" name="Google Shape;380;p1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15</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86" name="Google Shape;386;p1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aos</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participantes para consultarem o seu "Livro de Exercícios do Participante" para o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intitulado: </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Investigarias?</a:t>
            </a:r>
          </a:p>
          <a:p>
            <a:pPr marL="171450" marR="0" lvl="0" indent="-171450" algn="l" rtl="0">
              <a:spcBef>
                <a:spcPts val="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spcBef>
                <a:spcPts val="1800"/>
              </a:spcBef>
              <a:spcAft>
                <a:spcPts val="0"/>
              </a:spcAft>
              <a:buFont typeface="Wingdings" panose="05000000000000000000" pitchFamily="2" charset="2"/>
              <a:buChar char="v"/>
            </a:pPr>
            <a:r>
              <a:rPr lang="en-US" sz="1200" b="1" dirty="0">
                <a:latin typeface="Arial" panose="020B0604020202020204" pitchFamily="34" charset="0"/>
                <a:ea typeface="Arial"/>
                <a:cs typeface="Arial" panose="020B0604020202020204" pitchFamily="34" charset="0"/>
                <a:sym typeface="Arial"/>
              </a:rPr>
              <a:t>Tempo total: 20 minutos (</a:t>
            </a:r>
            <a:r>
              <a:rPr lang="en-US" sz="1200" b="1" i="1" dirty="0">
                <a:latin typeface="Arial" panose="020B0604020202020204" pitchFamily="34" charset="0"/>
                <a:ea typeface="Arial"/>
                <a:cs typeface="Arial" panose="020B0604020202020204" pitchFamily="34" charset="0"/>
                <a:sym typeface="Arial"/>
              </a:rPr>
              <a:t>10 minutos para os participantes, 10 minutos para o </a:t>
            </a:r>
            <a:r>
              <a:rPr lang="en-US" sz="1200" b="1" dirty="0">
                <a:latin typeface="Arial" panose="020B0604020202020204" pitchFamily="34" charset="0"/>
                <a:ea typeface="Arial"/>
                <a:cs typeface="Arial" panose="020B0604020202020204" pitchFamily="34" charset="0"/>
                <a:sym typeface="Arial"/>
              </a:rPr>
              <a:t>debate)</a:t>
            </a:r>
            <a:endParaRPr lang="en-US" sz="1200" dirty="0">
              <a:latin typeface="Arial" panose="020B0604020202020204" pitchFamily="34" charset="0"/>
              <a:cs typeface="Arial" panose="020B0604020202020204" pitchFamily="34" charset="0"/>
            </a:endParaRPr>
          </a:p>
          <a:p>
            <a:pPr marL="0" marR="0" lvl="0" indent="0" algn="l" rtl="0">
              <a:spcBef>
                <a:spcPts val="180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v"/>
            </a:pPr>
            <a:r>
              <a:rPr lang="en-US" sz="1200" b="1" i="0" dirty="0">
                <a:latin typeface="Arial" panose="020B0604020202020204" pitchFamily="34" charset="0"/>
                <a:ea typeface="Times New Roman"/>
                <a:cs typeface="Arial" panose="020B0604020202020204" pitchFamily="34" charset="0"/>
                <a:sym typeface="Times New Roman"/>
              </a:rPr>
              <a:t> Siga os passos abaixo para facilitar o </a:t>
            </a:r>
            <a:r>
              <a:rPr lang="en-US" sz="1200" b="1" i="0" dirty="0" err="1">
                <a:latin typeface="Arial" panose="020B0604020202020204" pitchFamily="34" charset="0"/>
                <a:ea typeface="Times New Roman"/>
                <a:cs typeface="Arial" panose="020B0604020202020204" pitchFamily="34" charset="0"/>
                <a:sym typeface="Times New Roman"/>
              </a:rPr>
              <a:t>exercício</a:t>
            </a:r>
            <a:r>
              <a:rPr lang="en-US" sz="1200" b="1" i="0" dirty="0">
                <a:latin typeface="Arial" panose="020B0604020202020204" pitchFamily="34" charset="0"/>
                <a:ea typeface="Times New Roman"/>
                <a:cs typeface="Arial" panose="020B0604020202020204" pitchFamily="34" charset="0"/>
                <a:sym typeface="Times New Roman"/>
              </a:rPr>
              <a:t>. Os nove cenários deste </a:t>
            </a:r>
            <a:r>
              <a:rPr lang="en-US" sz="1200" b="1" i="0" dirty="0" err="1">
                <a:latin typeface="Arial" panose="020B0604020202020204" pitchFamily="34" charset="0"/>
                <a:ea typeface="Times New Roman"/>
                <a:cs typeface="Arial" panose="020B0604020202020204" pitchFamily="34" charset="0"/>
                <a:sym typeface="Times New Roman"/>
              </a:rPr>
              <a:t>exercício</a:t>
            </a:r>
            <a:r>
              <a:rPr lang="en-US" sz="1200" b="1" i="0" dirty="0">
                <a:latin typeface="Arial" panose="020B0604020202020204" pitchFamily="34" charset="0"/>
                <a:ea typeface="Times New Roman"/>
                <a:cs typeface="Arial" panose="020B0604020202020204" pitchFamily="34" charset="0"/>
                <a:sym typeface="Times New Roman"/>
              </a:rPr>
              <a:t> serão analisados nos próximos três diapositivos.</a:t>
            </a:r>
          </a:p>
          <a:p>
            <a:pPr marL="800100" marR="0" lvl="1" indent="-342900" algn="l" rtl="0">
              <a:lnSpc>
                <a:spcPct val="115000"/>
              </a:lnSpc>
              <a:spcBef>
                <a:spcPts val="120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Orientar os participantes para trabalharem sozinhos.</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Indique-lhes os cenários no Livro de Exercícios do Participante.</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Dê 10 minutos aos participantes para completarem o </a:t>
            </a:r>
            <a:r>
              <a:rPr lang="en-US" sz="1200" b="1" i="1" dirty="0" err="1">
                <a:latin typeface="Arial" panose="020B0604020202020204" pitchFamily="34" charset="0"/>
                <a:ea typeface="Times New Roman"/>
                <a:cs typeface="Arial" panose="020B0604020202020204" pitchFamily="34" charset="0"/>
                <a:sym typeface="Times New Roman"/>
              </a:rPr>
              <a:t>exercício</a:t>
            </a:r>
            <a:r>
              <a:rPr lang="en-US" sz="1200" b="1" i="1" dirty="0">
                <a:latin typeface="Arial" panose="020B0604020202020204" pitchFamily="34" charset="0"/>
                <a:ea typeface="Times New Roman"/>
                <a:cs typeface="Arial" panose="020B0604020202020204" pitchFamily="34" charset="0"/>
                <a:sym typeface="Times New Roman"/>
              </a:rPr>
              <a:t>.</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Clique nos diapositivos para rever as suas respostas e dar as respostas corretas.</a:t>
            </a:r>
          </a:p>
          <a:p>
            <a:pPr marL="0" lvl="0" indent="0" algn="l" rtl="0">
              <a:spcBef>
                <a:spcPts val="360"/>
              </a:spcBef>
              <a:spcAft>
                <a:spcPts val="0"/>
              </a:spcAft>
              <a:buNone/>
            </a:pPr>
            <a:endParaRPr dirty="0"/>
          </a:p>
        </p:txBody>
      </p:sp>
      <p:sp>
        <p:nvSpPr>
          <p:cNvPr id="387" name="Google Shape;387;p1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16</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93" name="Google Shape;393;p1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1200"/>
              </a:spcBef>
              <a:spcAft>
                <a:spcPts val="0"/>
              </a:spcAft>
              <a:buNone/>
            </a:pPr>
            <a:endParaRPr lang="en-US" sz="1200" b="1"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Tx/>
              <a:buSzTx/>
              <a:buFont typeface="Wingdings" panose="05000000000000000000" pitchFamily="2" charset="2"/>
              <a:buChar char="§"/>
              <a:tabLst/>
              <a:defRP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Quais é que provavelmente investigaria e quais é que não investigaria? </a:t>
            </a:r>
          </a:p>
          <a:p>
            <a:pPr marL="0" marR="0" lvl="0" indent="0" algn="l" rtl="0">
              <a:lnSpc>
                <a:spcPct val="115000"/>
              </a:lnSpc>
              <a:spcBef>
                <a:spcPts val="1200"/>
              </a:spcBef>
              <a:spcAft>
                <a:spcPts val="0"/>
              </a:spcAft>
              <a:buNone/>
            </a:pPr>
            <a:endParaRPr lang="en-US" sz="1200" b="1" i="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Utilize a animação para clicar nas respostas, uma de cada vez. Permita uma variedade de opiniões, uma vez que algumas delas podem depender de vários factores.</a:t>
            </a:r>
            <a:endParaRPr lang="en-US" sz="1200" b="1" i="1" dirty="0">
              <a:latin typeface="Arial" panose="020B0604020202020204" pitchFamily="34" charset="0"/>
              <a:cs typeface="Arial" panose="020B0604020202020204" pitchFamily="34" charset="0"/>
            </a:endParaRPr>
          </a:p>
          <a:p>
            <a:pPr marL="0" marR="0" lvl="0" indent="0" algn="l" rtl="0">
              <a:lnSpc>
                <a:spcPct val="115000"/>
              </a:lnSpc>
              <a:spcBef>
                <a:spcPts val="600"/>
              </a:spcBef>
              <a:spcAft>
                <a:spcPts val="0"/>
              </a:spcAft>
              <a:buNone/>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a:t>
            </a:r>
            <a:endParaRPr lang="en-US" sz="1200" b="1" i="0" dirty="0">
              <a:latin typeface="Arial" panose="020B0604020202020204" pitchFamily="34" charset="0"/>
              <a:ea typeface="Times New Roman"/>
              <a:cs typeface="Arial" panose="020B0604020202020204" pitchFamily="34" charset="0"/>
              <a:sym typeface="Times New Roman"/>
            </a:endParaRPr>
          </a:p>
          <a:p>
            <a:pPr marL="685800" marR="0" lvl="1" indent="-228600" algn="l" rtl="0">
              <a:lnSpc>
                <a:spcPct val="115000"/>
              </a:lnSpc>
              <a:spcBef>
                <a:spcPts val="600"/>
              </a:spcBef>
              <a:spcAft>
                <a:spcPts val="0"/>
              </a:spcAft>
              <a:buFont typeface="+mj-lt"/>
              <a:buAutoNum type="arabicPeriod"/>
            </a:pPr>
            <a:r>
              <a:rPr lang="en-US" sz="1200" i="1" dirty="0">
                <a:latin typeface="Arial" panose="020B0604020202020204" pitchFamily="34" charset="0"/>
                <a:ea typeface="Times New Roman"/>
                <a:cs typeface="Arial" panose="020B0604020202020204" pitchFamily="34" charset="0"/>
                <a:sym typeface="Times New Roman"/>
              </a:rPr>
              <a:t>Uma criança tem uma doença potencialmente fatal, como a raiva: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b="1" i="0" dirty="0">
              <a:solidFill>
                <a:srgbClr val="00953A"/>
              </a:solidFill>
              <a:latin typeface="Arial" panose="020B0604020202020204" pitchFamily="34" charset="0"/>
              <a:ea typeface="Times New Roman"/>
              <a:cs typeface="Arial" panose="020B0604020202020204" pitchFamily="34" charset="0"/>
              <a:sym typeface="Times New Roman"/>
            </a:endParaRPr>
          </a:p>
          <a:p>
            <a:pPr marL="685800" marR="0" lvl="1" indent="-228600" algn="l" rtl="0">
              <a:lnSpc>
                <a:spcPct val="115000"/>
              </a:lnSpc>
              <a:spcBef>
                <a:spcPts val="600"/>
              </a:spcBef>
              <a:spcAft>
                <a:spcPts val="0"/>
              </a:spcAft>
              <a:buFont typeface="+mj-lt"/>
              <a:buAutoNum type="arabicPeriod"/>
            </a:pPr>
            <a:r>
              <a:rPr lang="en-US" sz="1200" i="1" dirty="0">
                <a:latin typeface="Arial" panose="020B0604020202020204" pitchFamily="34" charset="0"/>
                <a:ea typeface="Times New Roman"/>
                <a:cs typeface="Arial" panose="020B0604020202020204" pitchFamily="34" charset="0"/>
                <a:sym typeface="Times New Roman"/>
              </a:rPr>
              <a:t>Os doentes hospitalizados parecem ter doenças diferentes: </a:t>
            </a:r>
            <a:r>
              <a:rPr lang="en-US" sz="1200" b="1" i="1" dirty="0">
                <a:solidFill>
                  <a:srgbClr val="FF0000"/>
                </a:solidFill>
                <a:latin typeface="Arial" panose="020B0604020202020204" pitchFamily="34" charset="0"/>
                <a:ea typeface="Times New Roman"/>
                <a:cs typeface="Arial" panose="020B0604020202020204" pitchFamily="34" charset="0"/>
                <a:sym typeface="Times New Roman"/>
              </a:rPr>
              <a:t>Provavelmente NÃO. </a:t>
            </a:r>
            <a:r>
              <a:rPr lang="en-US" sz="1200" b="1" dirty="0">
                <a:solidFill>
                  <a:srgbClr val="FF0000"/>
                </a:solidFill>
                <a:latin typeface="Arial" panose="020B0604020202020204" pitchFamily="34" charset="0"/>
                <a:ea typeface="Times New Roman"/>
                <a:cs typeface="Arial" panose="020B0604020202020204" pitchFamily="34" charset="0"/>
                <a:sym typeface="Times New Roman"/>
              </a:rPr>
              <a:t>&lt;CLICAR&gt;</a:t>
            </a:r>
            <a:endParaRPr lang="en-US" sz="1200" b="1" i="0" dirty="0">
              <a:solidFill>
                <a:srgbClr val="FF0000"/>
              </a:solidFill>
              <a:latin typeface="Arial" panose="020B0604020202020204" pitchFamily="34" charset="0"/>
              <a:ea typeface="Times New Roman"/>
              <a:cs typeface="Arial" panose="020B0604020202020204" pitchFamily="34" charset="0"/>
              <a:sym typeface="Times New Roman"/>
            </a:endParaRPr>
          </a:p>
          <a:p>
            <a:pPr marL="685800" marR="0" lvl="1" indent="-228600" algn="l" rtl="0">
              <a:lnSpc>
                <a:spcPct val="115000"/>
              </a:lnSpc>
              <a:spcBef>
                <a:spcPts val="600"/>
              </a:spcBef>
              <a:spcAft>
                <a:spcPts val="0"/>
              </a:spcAft>
              <a:buFont typeface="+mj-lt"/>
              <a:buAutoNum type="arabicPeriod"/>
            </a:pPr>
            <a:r>
              <a:rPr lang="en-US" sz="1200" i="1" dirty="0">
                <a:latin typeface="Arial" panose="020B0604020202020204" pitchFamily="34" charset="0"/>
                <a:ea typeface="Times New Roman"/>
                <a:cs typeface="Arial" panose="020B0604020202020204" pitchFamily="34" charset="0"/>
                <a:sym typeface="Times New Roman"/>
              </a:rPr>
              <a:t>Todos os aldeões com gastroenterite referem que comeram alimentos de um estabelecimento alimentar específico: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p>
        </p:txBody>
      </p:sp>
      <p:sp>
        <p:nvSpPr>
          <p:cNvPr id="394" name="Google Shape;394;p1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17</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6"/>
        <p:cNvGrpSpPr/>
        <p:nvPr/>
      </p:nvGrpSpPr>
      <p:grpSpPr>
        <a:xfrm>
          <a:off x="0" y="0"/>
          <a:ext cx="0" cy="0"/>
          <a:chOff x="0" y="0"/>
          <a:chExt cx="0" cy="0"/>
        </a:xfrm>
      </p:grpSpPr>
      <p:sp>
        <p:nvSpPr>
          <p:cNvPr id="407" name="Google Shape;407;p1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08" name="Google Shape;408;p1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600"/>
              </a:spcBef>
              <a:spcAft>
                <a:spcPts val="0"/>
              </a:spcAft>
              <a:buNone/>
            </a:pPr>
            <a:endParaRPr lang="en-US" sz="1200" b="1"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chemeClr val="dk1"/>
              </a:buClr>
              <a:buSzPts val="1800"/>
              <a:buFont typeface="Calibri"/>
              <a:buNone/>
              <a:tabLst/>
              <a:defRPr/>
            </a:pPr>
            <a:r>
              <a:rPr lang="en-US" sz="1200" dirty="0">
                <a:latin typeface="Arial" panose="020B0604020202020204" pitchFamily="34" charset="0"/>
                <a:ea typeface="Times New Roman"/>
                <a:cs typeface="Arial" panose="020B0604020202020204" pitchFamily="34" charset="0"/>
                <a:sym typeface="Times New Roman"/>
              </a:rPr>
              <a:t>4. </a:t>
            </a:r>
            <a:r>
              <a:rPr lang="en-US" sz="1200" i="1" dirty="0">
                <a:latin typeface="Arial" panose="020B0604020202020204" pitchFamily="34" charset="0"/>
                <a:ea typeface="Times New Roman"/>
                <a:cs typeface="Arial" panose="020B0604020202020204" pitchFamily="34" charset="0"/>
                <a:sym typeface="Times New Roman"/>
              </a:rPr>
              <a:t>Os políticos ou os meios de comunicação social estão a exercer pressão: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chemeClr val="dk1"/>
              </a:buClr>
              <a:buSzPts val="1800"/>
              <a:buFont typeface="Calibri"/>
              <a:buNone/>
              <a:tabLst/>
              <a:defRPr/>
            </a:pPr>
            <a:r>
              <a:rPr lang="en-US" sz="1200" dirty="0">
                <a:latin typeface="Arial" panose="020B0604020202020204" pitchFamily="34" charset="0"/>
                <a:ea typeface="Times New Roman"/>
                <a:cs typeface="Arial" panose="020B0604020202020204" pitchFamily="34" charset="0"/>
                <a:sym typeface="Times New Roman"/>
              </a:rPr>
              <a:t>5. </a:t>
            </a:r>
            <a:r>
              <a:rPr lang="en-US" sz="1200" i="1" dirty="0">
                <a:latin typeface="Arial" panose="020B0604020202020204" pitchFamily="34" charset="0"/>
                <a:ea typeface="Times New Roman"/>
                <a:cs typeface="Arial" panose="020B0604020202020204" pitchFamily="34" charset="0"/>
                <a:sym typeface="Times New Roman"/>
              </a:rPr>
              <a:t>Os investigadores confirmaram a existência de grupos e um grande número de casos de uma doença semelhante: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rgbClr val="000000"/>
              </a:buClr>
              <a:buSzPts val="1800"/>
              <a:buFont typeface="Calibri"/>
              <a:buNone/>
              <a:tabLst/>
              <a:defRPr/>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6. </a:t>
            </a: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A doença parece estar associada a um produto distribuído comercialmente: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rtl="0">
              <a:lnSpc>
                <a:spcPct val="115000"/>
              </a:lnSpc>
              <a:spcBef>
                <a:spcPts val="0"/>
              </a:spcBef>
              <a:spcAft>
                <a:spcPts val="0"/>
              </a:spcAft>
              <a:buClr>
                <a:srgbClr val="000000"/>
              </a:buClr>
              <a:buSzPts val="1800"/>
              <a:buFont typeface="Calibri"/>
              <a:buNone/>
            </a:pPr>
            <a:endParaRPr lang="en-US"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p>
        </p:txBody>
      </p:sp>
      <p:sp>
        <p:nvSpPr>
          <p:cNvPr id="409" name="Google Shape;409;p1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18</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1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23" name="Google Shape;423;p1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a:t>
            </a:r>
          </a:p>
          <a:p>
            <a:pPr marL="457200" marR="0" lvl="1" indent="0" algn="l" defTabSz="914400" rtl="0" eaLnBrk="1" fontAlgn="auto" latinLnBrk="0" hangingPunct="1">
              <a:lnSpc>
                <a:spcPct val="115000"/>
              </a:lnSpc>
              <a:spcBef>
                <a:spcPts val="1200"/>
              </a:spcBef>
              <a:spcAft>
                <a:spcPts val="0"/>
              </a:spcAft>
              <a:buClr>
                <a:srgbClr val="000000"/>
              </a:buClr>
              <a:buSzPts val="1800"/>
              <a:buFont typeface="Calibri"/>
              <a:buNone/>
              <a:tabLst/>
              <a:defRPr/>
            </a:pP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7. Um queixoso recusa-se a fornecer o seu nome, mas fornece informações pormenorizadas: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p>
          <a:p>
            <a:pPr marL="457200" marR="0" lvl="1" indent="0" algn="l" defTabSz="914400" rtl="0" eaLnBrk="1" fontAlgn="auto" latinLnBrk="0" hangingPunct="1">
              <a:lnSpc>
                <a:spcPct val="115000"/>
              </a:lnSpc>
              <a:spcBef>
                <a:spcPts val="1200"/>
              </a:spcBef>
              <a:spcAft>
                <a:spcPts val="0"/>
              </a:spcAft>
              <a:buClr>
                <a:srgbClr val="000000"/>
              </a:buClr>
              <a:buSzPts val="1800"/>
              <a:buFont typeface="Calibri"/>
              <a:buNone/>
              <a:tabLst/>
              <a:defRPr/>
            </a:pPr>
            <a:endParaRPr lang="en-US" sz="1200" b="1" dirty="0">
              <a:solidFill>
                <a:srgbClr val="00953A"/>
              </a:solidFill>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
                <a:srgbClr val="000000"/>
              </a:buClr>
              <a:buSzPts val="1800"/>
              <a:buFont typeface="Wingdings" panose="05000000000000000000" pitchFamily="2" charset="2"/>
              <a:buChar char="§"/>
              <a:tabLst/>
              <a:defRPr/>
            </a:pPr>
            <a:r>
              <a:rPr lang="en-US" sz="1200" b="1" u="sng" dirty="0">
                <a:solidFill>
                  <a:srgbClr val="00953A"/>
                </a:solidFill>
                <a:latin typeface="Arial" panose="020B0604020202020204" pitchFamily="34" charset="0"/>
                <a:ea typeface="Times New Roman"/>
                <a:cs typeface="Arial" panose="020B0604020202020204" pitchFamily="34" charset="0"/>
                <a:sym typeface="Times New Roman"/>
              </a:rPr>
              <a:t>Observação:</a:t>
            </a:r>
            <a:r>
              <a:rPr lang="en-US" sz="1200" b="1" u="none" dirty="0">
                <a:solidFill>
                  <a:srgbClr val="00953A"/>
                </a:solidFill>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Por vezes, as pessoas recusam-se a fornecer informações de contacto pessoais. As queixas anónimas não são invulgares e não invalidam automaticamente uma queixa.</a:t>
            </a:r>
            <a:endParaRPr lang="en-US" sz="1200" dirty="0">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15000"/>
              </a:lnSpc>
              <a:spcBef>
                <a:spcPts val="0"/>
              </a:spcBef>
              <a:spcAft>
                <a:spcPts val="0"/>
              </a:spcAft>
              <a:buClr>
                <a:srgbClr val="000000"/>
              </a:buClr>
              <a:buSzPts val="1800"/>
              <a:buFont typeface="Calibri"/>
              <a:buNone/>
              <a:tabLst/>
              <a:defRPr/>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8. </a:t>
            </a: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O(s) mesmo(s) indivíduo(s) apresentou(aram) queixas repetidas, quando as investigações anteriores não revelaram resultados significativos: </a:t>
            </a:r>
            <a:r>
              <a:rPr lang="en-US" sz="1200" b="1" i="1" dirty="0">
                <a:solidFill>
                  <a:srgbClr val="FF0000"/>
                </a:solidFill>
                <a:latin typeface="Arial" panose="020B0604020202020204" pitchFamily="34" charset="0"/>
                <a:ea typeface="Times New Roman"/>
                <a:cs typeface="Arial" panose="020B0604020202020204" pitchFamily="34" charset="0"/>
                <a:sym typeface="Times New Roman"/>
              </a:rPr>
              <a:t>Provavelmente NÃO.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b="1" dirty="0">
              <a:solidFill>
                <a:schemeClr val="dk1"/>
              </a:solidFill>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rgbClr val="000000"/>
              </a:buClr>
              <a:buSzPts val="1800"/>
              <a:buFont typeface="Calibri"/>
              <a:buNone/>
              <a:tabLst/>
              <a:defRPr/>
            </a:pPr>
            <a:endParaRPr lang="en-US" sz="1200" b="1" dirty="0">
              <a:solidFill>
                <a:schemeClr val="dk1"/>
              </a:solidFill>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
                <a:srgbClr val="000000"/>
              </a:buClr>
              <a:buSzPts val="1800"/>
              <a:buFont typeface="Wingdings" panose="05000000000000000000" pitchFamily="2" charset="2"/>
              <a:buChar char="§"/>
              <a:tabLst/>
              <a:defRPr/>
            </a:pPr>
            <a:r>
              <a:rPr lang="en-US" sz="1200" b="1" u="sng" dirty="0" err="1">
                <a:solidFill>
                  <a:schemeClr val="dk1"/>
                </a:solidFill>
                <a:latin typeface="Arial" panose="020B0604020202020204" pitchFamily="34" charset="0"/>
                <a:ea typeface="Times New Roman"/>
                <a:cs typeface="Arial" panose="020B0604020202020204" pitchFamily="34" charset="0"/>
                <a:sym typeface="Times New Roman"/>
              </a:rPr>
              <a:t>Dizer</a:t>
            </a:r>
            <a:r>
              <a:rPr lang="en-US" sz="1200" b="1" u="sng" dirty="0">
                <a:solidFill>
                  <a:schemeClr val="dk1"/>
                </a:solidFill>
                <a:latin typeface="Arial" panose="020B0604020202020204" pitchFamily="34" charset="0"/>
                <a:ea typeface="Times New Roman"/>
                <a:cs typeface="Arial" panose="020B0604020202020204" pitchFamily="34" charset="0"/>
                <a:sym typeface="Times New Roman"/>
              </a:rPr>
              <a:t>:</a:t>
            </a:r>
            <a:r>
              <a:rPr lang="en-US" sz="1200" b="1" u="none" dirty="0">
                <a:solidFill>
                  <a:schemeClr val="dk1"/>
                </a:solidFill>
                <a:latin typeface="Arial" panose="020B0604020202020204" pitchFamily="34" charset="0"/>
                <a:ea typeface="Times New Roman"/>
                <a:cs typeface="Arial" panose="020B0604020202020204" pitchFamily="34" charset="0"/>
                <a:sym typeface="Times New Roman"/>
              </a:rPr>
              <a:t> </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Uma investigação pode não ser uma boa utilização dos recursos.</a:t>
            </a:r>
            <a:endParaRPr lang="en-US" sz="1200" dirty="0">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15000"/>
              </a:lnSpc>
              <a:spcBef>
                <a:spcPts val="1200"/>
              </a:spcBef>
              <a:spcAft>
                <a:spcPts val="0"/>
              </a:spcAft>
              <a:buClr>
                <a:srgbClr val="000000"/>
              </a:buClr>
              <a:buSzPts val="1800"/>
              <a:buFont typeface="Calibri"/>
              <a:buNone/>
              <a:tabLst/>
              <a:defRPr/>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9</a:t>
            </a: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 Herder observou que algumas das suas ovelhas estão a ter convulsões: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 &lt;CLICAR&gt;</a:t>
            </a:r>
            <a:endParaRPr lang="en-US" sz="1200" b="0" u="none" dirty="0">
              <a:solidFill>
                <a:schemeClr val="dk1"/>
              </a:solidFill>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1200"/>
              </a:spcBef>
              <a:spcAft>
                <a:spcPts val="0"/>
              </a:spcAft>
              <a:buClr>
                <a:srgbClr val="000000"/>
              </a:buClr>
              <a:buSzPts val="1800"/>
              <a:buFont typeface="Calibri"/>
              <a:buNone/>
              <a:tabLst/>
              <a:defRPr/>
            </a:pPr>
            <a:endParaRPr lang="en-US" sz="1200" b="0" u="none" dirty="0">
              <a:solidFill>
                <a:schemeClr val="dk1"/>
              </a:solidFill>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1200"/>
              </a:spcBef>
              <a:spcAft>
                <a:spcPts val="0"/>
              </a:spcAft>
              <a:buClr>
                <a:srgbClr val="000000"/>
              </a:buClr>
              <a:buSzPts val="1800"/>
              <a:buFont typeface="Wingdings" panose="05000000000000000000" pitchFamily="2" charset="2"/>
              <a:buChar char="§"/>
              <a:tabLst/>
              <a:defRPr/>
            </a:pPr>
            <a:r>
              <a:rPr lang="en-US" sz="1200" b="1" u="sng" dirty="0" err="1">
                <a:solidFill>
                  <a:srgbClr val="000000"/>
                </a:solidFill>
                <a:latin typeface="Arial" panose="020B0604020202020204" pitchFamily="34" charset="0"/>
                <a:ea typeface="Times New Roman"/>
                <a:cs typeface="Arial" panose="020B0604020202020204" pitchFamily="34" charset="0"/>
                <a:sym typeface="Times New Roman"/>
              </a:rPr>
              <a:t>Dizer</a:t>
            </a:r>
            <a:r>
              <a:rPr lang="en-US" sz="1200" b="1" u="sng" dirty="0">
                <a:solidFill>
                  <a:srgbClr val="000000"/>
                </a:solidFill>
                <a:latin typeface="Arial" panose="020B0604020202020204" pitchFamily="34" charset="0"/>
                <a:ea typeface="Times New Roman"/>
                <a:cs typeface="Arial" panose="020B0604020202020204" pitchFamily="34" charset="0"/>
                <a:sym typeface="Times New Roman"/>
              </a:rPr>
              <a:t>:</a:t>
            </a:r>
            <a:r>
              <a:rPr lang="en-US" sz="1200" b="1" u="none" dirty="0">
                <a:solidFill>
                  <a:srgbClr val="000000"/>
                </a:solidFill>
                <a:latin typeface="Arial" panose="020B0604020202020204" pitchFamily="34" charset="0"/>
                <a:ea typeface="Times New Roman"/>
                <a:cs typeface="Arial" panose="020B0604020202020204" pitchFamily="34" charset="0"/>
                <a:sym typeface="Times New Roman"/>
              </a:rPr>
              <a:t> </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Pode tratar-se de uma etiologia infecciosa ou tóxica.</a:t>
            </a:r>
            <a:endParaRPr lang="en-US" sz="1200" dirty="0">
              <a:latin typeface="Arial" panose="020B0604020202020204" pitchFamily="34" charset="0"/>
              <a:cs typeface="Arial" panose="020B0604020202020204" pitchFamily="34" charset="0"/>
            </a:endParaRPr>
          </a:p>
          <a:p>
            <a:pPr marL="1143000" marR="0" lvl="1" indent="22860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685800" marR="0" lvl="0" indent="228600" algn="l" rtl="0">
              <a:lnSpc>
                <a:spcPct val="115000"/>
              </a:lnSpc>
              <a:spcBef>
                <a:spcPts val="1200"/>
              </a:spcBef>
              <a:spcAft>
                <a:spcPts val="0"/>
              </a:spcAft>
              <a:buNone/>
            </a:pPr>
            <a:endParaRPr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1560"/>
              </a:spcBef>
              <a:spcAft>
                <a:spcPts val="0"/>
              </a:spcAft>
              <a:buNone/>
            </a:pPr>
            <a:endParaRPr dirty="0"/>
          </a:p>
        </p:txBody>
      </p:sp>
      <p:sp>
        <p:nvSpPr>
          <p:cNvPr id="424" name="Google Shape;424;p1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19</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2:notes"/>
          <p:cNvSpPr txBox="1">
            <a:spLocks noGrp="1"/>
          </p:cNvSpPr>
          <p:nvPr>
            <p:ph type="body" idx="1"/>
          </p:nvPr>
        </p:nvSpPr>
        <p:spPr>
          <a:xfrm>
            <a:off x="701675" y="4416425"/>
            <a:ext cx="5607050" cy="4181475"/>
          </a:xfrm>
          <a:prstGeom prst="rect">
            <a:avLst/>
          </a:prstGeom>
        </p:spPr>
        <p:txBody>
          <a:bodyPr spcFirstLastPara="1" wrap="square" lIns="93150" tIns="46575" rIns="93150" bIns="46575" anchor="t" anchorCtr="0">
            <a:no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dirty="0">
                <a:latin typeface="Arial" panose="020B0604020202020204" pitchFamily="34" charset="0"/>
                <a:ea typeface="Calibri"/>
                <a:cs typeface="Arial" panose="020B0604020202020204" pitchFamily="34" charset="0"/>
                <a:sym typeface="Calibri"/>
              </a:rPr>
              <a:t>Notas do instrutor</a:t>
            </a:r>
            <a:r>
              <a:rPr lang="en-US" sz="1200" i="0" dirty="0">
                <a:latin typeface="Arial" panose="020B0604020202020204" pitchFamily="34" charset="0"/>
                <a:ea typeface="Calibri"/>
                <a:cs typeface="Arial" panose="020B0604020202020204" pitchFamily="34" charset="0"/>
                <a:sym typeface="Calibri"/>
              </a:rPr>
              <a:t>: </a:t>
            </a:r>
          </a:p>
          <a:p>
            <a:pPr marL="0" marR="0" lvl="0" indent="0" algn="l" rtl="0">
              <a:lnSpc>
                <a:spcPct val="100000"/>
              </a:lnSpc>
              <a:spcBef>
                <a:spcPts val="0"/>
              </a:spcBef>
              <a:spcAft>
                <a:spcPts val="0"/>
              </a:spcAft>
              <a:buClr>
                <a:schemeClr val="dk1"/>
              </a:buClr>
              <a:buSzPts val="1200"/>
              <a:buFont typeface="Calibri"/>
              <a:buNone/>
            </a:pPr>
            <a:endParaRPr lang="en-US" b="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
                <a:schemeClr val="dk1"/>
              </a:buClr>
              <a:buSzPts val="1200"/>
              <a:buFont typeface="Wingdings" panose="05000000000000000000" pitchFamily="2" charset="2"/>
              <a:buChar char="v"/>
              <a:tabLst/>
              <a:defRPr/>
            </a:pPr>
            <a:r>
              <a:rPr lang="en-US" b="1" i="1" dirty="0">
                <a:latin typeface="Arial" panose="020B0604020202020204" pitchFamily="34" charset="0"/>
                <a:cs typeface="Arial" panose="020B0604020202020204" pitchFamily="34" charset="0"/>
              </a:rPr>
              <a:t>Estes ícones destinam-se a servir de sinais para o utilizador, sendo que cada ícone se destina a ajudá-lo a navegar pelo conteúdo e a saber o que o espera.</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b="1" u="sng"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b="1" u="sng" dirty="0">
                <a:latin typeface="Arial" panose="020B0604020202020204" pitchFamily="34" charset="0"/>
                <a:cs typeface="Arial" panose="020B0604020202020204" pitchFamily="34" charset="0"/>
              </a:rPr>
              <a:t>Dica:</a:t>
            </a:r>
            <a:r>
              <a:rPr lang="en-US" b="1" u="none" dirty="0">
                <a:latin typeface="Arial" panose="020B0604020202020204" pitchFamily="34" charset="0"/>
                <a:cs typeface="Arial" panose="020B0604020202020204" pitchFamily="34" charset="0"/>
              </a:rPr>
              <a:t> </a:t>
            </a:r>
            <a:r>
              <a:rPr lang="en-US" sz="1200" b="0" dirty="0">
                <a:latin typeface="Arial" panose="020B0604020202020204" pitchFamily="34" charset="0"/>
                <a:ea typeface="Calibri"/>
                <a:cs typeface="Arial" panose="020B0604020202020204" pitchFamily="34" charset="0"/>
                <a:sym typeface="Calibri"/>
              </a:rPr>
              <a:t>Como lembrete</a:t>
            </a:r>
            <a:r>
              <a:rPr lang="en-US" b="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verá ícones utilizados nas apresentações do FETP Frontline. </a:t>
            </a:r>
          </a:p>
          <a:p>
            <a:pPr marL="0" lvl="0" indent="0" algn="l" rtl="0">
              <a:spcBef>
                <a:spcPts val="360"/>
              </a:spcBef>
              <a:spcAft>
                <a:spcPts val="0"/>
              </a:spcAft>
              <a:buNone/>
            </a:pPr>
            <a:endParaRPr dirty="0"/>
          </a:p>
        </p:txBody>
      </p:sp>
      <p:sp>
        <p:nvSpPr>
          <p:cNvPr id="257" name="Google Shape;257;p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1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38" name="Google Shape;438;p1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1" dirty="0">
              <a:latin typeface="Arial" panose="020B0604020202020204" pitchFamily="34" charset="0"/>
              <a:ea typeface="Arial"/>
              <a:cs typeface="Arial" panose="020B0604020202020204" pitchFamily="34" charset="0"/>
              <a:sym typeface="Arial"/>
            </a:endParaRPr>
          </a:p>
          <a:p>
            <a:pPr marL="171450" marR="0" lvl="0" indent="-171450" algn="l" defTabSz="914400" rtl="0" eaLnBrk="1" fontAlgn="auto" latinLnBrk="0" hangingPunct="1">
              <a:lnSpc>
                <a:spcPct val="115000"/>
              </a:lnSpc>
              <a:spcBef>
                <a:spcPts val="1200"/>
              </a:spcBef>
              <a:spcAft>
                <a:spcPts val="0"/>
              </a:spcAft>
              <a:buClr>
                <a:srgbClr val="000000"/>
              </a:buClr>
              <a:buSzPts val="1400"/>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b="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Respostas:</a:t>
            </a:r>
          </a:p>
          <a:p>
            <a:pPr marL="457200" marR="0" lvl="1" indent="0" algn="l" defTabSz="914400" rtl="0" eaLnBrk="1" fontAlgn="auto" latinLnBrk="0" hangingPunct="1">
              <a:lnSpc>
                <a:spcPct val="115000"/>
              </a:lnSpc>
              <a:spcBef>
                <a:spcPts val="1200"/>
              </a:spcBef>
              <a:spcAft>
                <a:spcPts val="0"/>
              </a:spcAft>
              <a:buClr>
                <a:srgbClr val="000000"/>
              </a:buClr>
              <a:buSzPts val="1800"/>
              <a:buFont typeface="Calibri"/>
              <a:buNone/>
              <a:tabLst/>
              <a:defRPr/>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10. </a:t>
            </a: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Observa-se que o gado no mercado está a tossir e tem corrimento nasal e ocular: </a:t>
            </a:r>
            <a:r>
              <a:rPr lang="en-US" sz="1200" b="1" i="1" dirty="0">
                <a:solidFill>
                  <a:srgbClr val="00953A"/>
                </a:solidFill>
                <a:latin typeface="Arial" panose="020B0604020202020204" pitchFamily="34" charset="0"/>
                <a:ea typeface="Times New Roman"/>
                <a:cs typeface="Arial" panose="020B0604020202020204" pitchFamily="34" charset="0"/>
                <a:sym typeface="Times New Roman"/>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rtl="0">
              <a:lnSpc>
                <a:spcPct val="115000"/>
              </a:lnSpc>
              <a:spcBef>
                <a:spcPts val="1200"/>
              </a:spcBef>
              <a:spcAft>
                <a:spcPts val="0"/>
              </a:spcAft>
              <a:buClr>
                <a:srgbClr val="000000"/>
              </a:buClr>
              <a:buSzPts val="1800"/>
              <a:buFont typeface="Calibri"/>
              <a:buNone/>
            </a:pPr>
            <a:endParaRPr lang="en-US" sz="1200" b="1" dirty="0">
              <a:solidFill>
                <a:srgbClr val="00953A"/>
              </a:solidFill>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0"/>
              </a:spcBef>
              <a:spcAft>
                <a:spcPts val="0"/>
              </a:spcAft>
              <a:buClr>
                <a:srgbClr val="00953A"/>
              </a:buClr>
              <a:buSzPts val="1800"/>
              <a:buFont typeface="Wingdings" panose="05000000000000000000" pitchFamily="2" charset="2"/>
              <a:buChar char="§"/>
            </a:pPr>
            <a:r>
              <a:rPr lang="en-US" sz="1200" b="1" u="sng" dirty="0" err="1">
                <a:solidFill>
                  <a:srgbClr val="00953A"/>
                </a:solidFill>
                <a:latin typeface="Arial" panose="020B0604020202020204" pitchFamily="34" charset="0"/>
                <a:ea typeface="Times New Roman"/>
                <a:cs typeface="Arial" panose="020B0604020202020204" pitchFamily="34" charset="0"/>
                <a:sym typeface="Times New Roman"/>
              </a:rPr>
              <a:t>Dizer</a:t>
            </a:r>
            <a:r>
              <a:rPr lang="en-US" sz="1200" b="1" u="sng" dirty="0">
                <a:solidFill>
                  <a:srgbClr val="00953A"/>
                </a:solidFill>
                <a:latin typeface="Arial" panose="020B0604020202020204" pitchFamily="34" charset="0"/>
                <a:ea typeface="Times New Roman"/>
                <a:cs typeface="Arial" panose="020B0604020202020204" pitchFamily="34" charset="0"/>
                <a:sym typeface="Times New Roman"/>
              </a:rPr>
              <a:t>:</a:t>
            </a:r>
            <a:r>
              <a:rPr lang="en-US" sz="1200" b="1" u="none" dirty="0">
                <a:solidFill>
                  <a:srgbClr val="00953A"/>
                </a:solidFill>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doenças dos animais num mercado podem propagar-se rapidamente.</a:t>
            </a:r>
            <a:endParaRPr lang="en-US" sz="1200" dirty="0">
              <a:latin typeface="Arial" panose="020B0604020202020204" pitchFamily="34" charset="0"/>
              <a:cs typeface="Arial" panose="020B0604020202020204" pitchFamily="34" charset="0"/>
            </a:endParaRPr>
          </a:p>
          <a:p>
            <a:pPr marL="457200" marR="0" lvl="1" indent="0" algn="l" defTabSz="914400" rtl="0" eaLnBrk="1" fontAlgn="auto" latinLnBrk="0" hangingPunct="1">
              <a:lnSpc>
                <a:spcPct val="115000"/>
              </a:lnSpc>
              <a:spcBef>
                <a:spcPts val="0"/>
              </a:spcBef>
              <a:spcAft>
                <a:spcPts val="0"/>
              </a:spcAft>
              <a:buClr>
                <a:srgbClr val="FF0000"/>
              </a:buClr>
              <a:buSzPts val="1800"/>
              <a:buFont typeface="Calibri"/>
              <a:buNone/>
              <a:tabLst/>
              <a:defRPr/>
            </a:pPr>
            <a:r>
              <a:rPr lang="en-US" sz="1200" dirty="0">
                <a:solidFill>
                  <a:srgbClr val="FF0000"/>
                </a:solidFill>
                <a:latin typeface="Arial" panose="020B0604020202020204" pitchFamily="34" charset="0"/>
                <a:ea typeface="Times New Roman"/>
                <a:cs typeface="Arial" panose="020B0604020202020204" pitchFamily="34" charset="0"/>
                <a:sym typeface="Times New Roman"/>
              </a:rPr>
              <a:t>11. </a:t>
            </a:r>
            <a:r>
              <a:rPr lang="en-US" sz="1200" i="1" dirty="0">
                <a:solidFill>
                  <a:srgbClr val="FF0000"/>
                </a:solidFill>
                <a:latin typeface="Arial" panose="020B0604020202020204" pitchFamily="34" charset="0"/>
                <a:cs typeface="Arial" panose="020B0604020202020204" pitchFamily="34" charset="0"/>
              </a:rPr>
              <a:t>Aumento do absentismo entre os trabalhadores de uma mina de ouro: </a:t>
            </a:r>
            <a:r>
              <a:rPr lang="en-US" sz="1200" b="1" i="1" dirty="0">
                <a:solidFill>
                  <a:srgbClr val="FF0000"/>
                </a:solidFill>
                <a:latin typeface="Arial" panose="020B0604020202020204" pitchFamily="34" charset="0"/>
                <a:cs typeface="Arial" panose="020B0604020202020204" pitchFamily="34" charset="0"/>
              </a:rPr>
              <a:t>Provavelmente.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dirty="0">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rgbClr val="000000"/>
              </a:buClr>
              <a:buSzPts val="1800"/>
              <a:buFont typeface="Calibri"/>
              <a:buNone/>
              <a:tabLst/>
              <a:defRPr/>
            </a:pPr>
            <a:r>
              <a:rPr lang="en-US" sz="1200" dirty="0">
                <a:solidFill>
                  <a:srgbClr val="000000"/>
                </a:solidFill>
                <a:latin typeface="Arial" panose="020B0604020202020204" pitchFamily="34" charset="0"/>
                <a:ea typeface="Times New Roman"/>
                <a:cs typeface="Arial" panose="020B0604020202020204" pitchFamily="34" charset="0"/>
                <a:sym typeface="Times New Roman"/>
              </a:rPr>
              <a:t>12. </a:t>
            </a:r>
            <a:r>
              <a:rPr lang="en-US" sz="1200" i="1" dirty="0">
                <a:solidFill>
                  <a:srgbClr val="000000"/>
                </a:solidFill>
                <a:latin typeface="Arial" panose="020B0604020202020204" pitchFamily="34" charset="0"/>
                <a:ea typeface="Times New Roman"/>
                <a:cs typeface="Arial" panose="020B0604020202020204" pitchFamily="34" charset="0"/>
                <a:sym typeface="Times New Roman"/>
              </a:rPr>
              <a:t>O dono de um cachorro novo observou que o cão tem fezes soltas: </a:t>
            </a:r>
            <a:r>
              <a:rPr lang="en-US" sz="1200" b="1" dirty="0">
                <a:solidFill>
                  <a:srgbClr val="FF0000"/>
                </a:solidFill>
                <a:latin typeface="Arial" panose="020B0604020202020204" pitchFamily="34" charset="0"/>
                <a:ea typeface="Times New Roman"/>
                <a:cs typeface="Arial" panose="020B0604020202020204" pitchFamily="34" charset="0"/>
                <a:sym typeface="Times New Roman"/>
              </a:rPr>
              <a:t>Provavelmente NÃO. </a:t>
            </a:r>
            <a:r>
              <a:rPr lang="en-US" sz="1200" b="1" dirty="0">
                <a:solidFill>
                  <a:srgbClr val="00953A"/>
                </a:solidFill>
                <a:latin typeface="Arial" panose="020B0604020202020204" pitchFamily="34" charset="0"/>
                <a:ea typeface="Times New Roman"/>
                <a:cs typeface="Arial" panose="020B0604020202020204" pitchFamily="34" charset="0"/>
                <a:sym typeface="Times New Roman"/>
              </a:rPr>
              <a:t>&lt;CLICAR&gt;</a:t>
            </a:r>
            <a:endParaRPr lang="en-US" sz="1200" b="1" dirty="0">
              <a:solidFill>
                <a:schemeClr val="dk1"/>
              </a:solidFill>
              <a:latin typeface="Arial" panose="020B0604020202020204" pitchFamily="34" charset="0"/>
              <a:ea typeface="Times New Roman"/>
              <a:cs typeface="Arial" panose="020B0604020202020204" pitchFamily="34" charset="0"/>
              <a:sym typeface="Times New Roman"/>
            </a:endParaRPr>
          </a:p>
          <a:p>
            <a:pPr marL="457200" marR="0" lvl="1" indent="0" algn="l" defTabSz="914400" rtl="0" eaLnBrk="1" fontAlgn="auto" latinLnBrk="0" hangingPunct="1">
              <a:lnSpc>
                <a:spcPct val="115000"/>
              </a:lnSpc>
              <a:spcBef>
                <a:spcPts val="0"/>
              </a:spcBef>
              <a:spcAft>
                <a:spcPts val="0"/>
              </a:spcAft>
              <a:buClr>
                <a:srgbClr val="000000"/>
              </a:buClr>
              <a:buSzPts val="1800"/>
              <a:buFont typeface="Calibri"/>
              <a:buNone/>
              <a:tabLst/>
              <a:defRPr/>
            </a:pPr>
            <a:endParaRPr lang="en-US" sz="1200" b="1" dirty="0">
              <a:solidFill>
                <a:schemeClr val="dk1"/>
              </a:solidFill>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
                <a:srgbClr val="000000"/>
              </a:buClr>
              <a:buSzPts val="1800"/>
              <a:buFont typeface="Wingdings" panose="05000000000000000000" pitchFamily="2" charset="2"/>
              <a:buChar char="§"/>
              <a:tabLst/>
              <a:defRPr/>
            </a:pPr>
            <a:r>
              <a:rPr lang="en-US" sz="1200" b="1" u="sng" dirty="0" err="1">
                <a:solidFill>
                  <a:schemeClr val="dk1"/>
                </a:solidFill>
                <a:latin typeface="Arial" panose="020B0604020202020204" pitchFamily="34" charset="0"/>
                <a:ea typeface="Times New Roman"/>
                <a:cs typeface="Arial" panose="020B0604020202020204" pitchFamily="34" charset="0"/>
                <a:sym typeface="Times New Roman"/>
              </a:rPr>
              <a:t>Dizer</a:t>
            </a:r>
            <a:r>
              <a:rPr lang="en-US" sz="1200" b="1" u="sng" dirty="0">
                <a:solidFill>
                  <a:schemeClr val="dk1"/>
                </a:solidFill>
                <a:latin typeface="Arial" panose="020B0604020202020204" pitchFamily="34" charset="0"/>
                <a:ea typeface="Times New Roman"/>
                <a:cs typeface="Arial" panose="020B0604020202020204" pitchFamily="34" charset="0"/>
                <a:sym typeface="Times New Roman"/>
              </a:rPr>
              <a:t>:</a:t>
            </a:r>
            <a:r>
              <a:rPr lang="en-US" sz="1200" b="1" u="none" dirty="0">
                <a:solidFill>
                  <a:schemeClr val="dk1"/>
                </a:solidFill>
                <a:latin typeface="Arial" panose="020B0604020202020204" pitchFamily="34" charset="0"/>
                <a:ea typeface="Times New Roman"/>
                <a:cs typeface="Arial" panose="020B0604020202020204" pitchFamily="34" charset="0"/>
                <a:sym typeface="Times New Roman"/>
              </a:rPr>
              <a:t> </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Os animais jovens têm frequentemente parasitas intestinais e podem ser tratados numa clínica veterinária local.</a:t>
            </a:r>
            <a:endParaRPr lang="en-US"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p>
        </p:txBody>
      </p:sp>
      <p:sp>
        <p:nvSpPr>
          <p:cNvPr id="439" name="Google Shape;439;p1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20</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20: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53" name="Google Shape;453;p20: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Agora que decidimos efetuar uma investigação no terreno, vamos discutir o nosso próximo passo. </a:t>
            </a:r>
            <a:r>
              <a:rPr lang="en-US" sz="1200" dirty="0">
                <a:solidFill>
                  <a:srgbClr val="000000"/>
                </a:solidFill>
                <a:latin typeface="Arial" panose="020B0604020202020204" pitchFamily="34" charset="0"/>
                <a:ea typeface="Times New Roman"/>
                <a:cs typeface="Arial" panose="020B0604020202020204" pitchFamily="34" charset="0"/>
                <a:sym typeface="Times New Roman"/>
              </a:rPr>
              <a:t>Uma investigação eficaz começa por considerar </a:t>
            </a:r>
            <a:r>
              <a:rPr lang="en-US" sz="1200" dirty="0">
                <a:latin typeface="Arial" panose="020B0604020202020204" pitchFamily="34" charset="0"/>
                <a:ea typeface="Times New Roman"/>
                <a:cs typeface="Arial" panose="020B0604020202020204" pitchFamily="34" charset="0"/>
                <a:sym typeface="Times New Roman"/>
              </a:rPr>
              <a:t>os objectivos específicos da investigação.  Os objectivos são uma série de declarações que descrevem o que os investigadores pretendem alcançar durante a investigação. Por outras palavras, o que é que os investigadores esperam conseguir com a sua investigação?</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Quais são alguns dos objectivos comuns de uma investigação de campo de um surto? </a:t>
            </a:r>
          </a:p>
          <a:p>
            <a:pPr marL="171450" marR="0" lvl="0" indent="-171450" algn="l" rtl="0">
              <a:lnSpc>
                <a:spcPct val="115000"/>
              </a:lnSpc>
              <a:spcBef>
                <a:spcPts val="12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Times New Roman"/>
              </a:rPr>
              <a:t>Confirmar</a:t>
            </a:r>
            <a:r>
              <a:rPr lang="en-US" sz="1200" b="0" u="none" dirty="0">
                <a:latin typeface="Arial" panose="020B0604020202020204" pitchFamily="34" charset="0"/>
                <a:ea typeface="Arial"/>
                <a:cs typeface="Arial" panose="020B0604020202020204" pitchFamily="34" charset="0"/>
                <a:sym typeface="Times New Roman"/>
              </a:rPr>
              <a:t> a</a:t>
            </a:r>
            <a:r>
              <a:rPr lang="en-US" sz="1200" b="0" dirty="0">
                <a:latin typeface="Arial" panose="020B0604020202020204" pitchFamily="34" charset="0"/>
                <a:ea typeface="Arial"/>
                <a:cs typeface="Arial" panose="020B0604020202020204" pitchFamily="34" charset="0"/>
                <a:sym typeface="Times New Roman"/>
              </a:rPr>
              <a:t>(s) resposta(s). </a:t>
            </a:r>
            <a:r>
              <a:rPr lang="en-US" sz="1200" b="1" dirty="0">
                <a:latin typeface="Arial" panose="020B0604020202020204" pitchFamily="34" charset="0"/>
                <a:ea typeface="Arial"/>
                <a:cs typeface="Arial" panose="020B0604020202020204" pitchFamily="34" charset="0"/>
                <a:sym typeface="Arial"/>
              </a:rPr>
              <a:t>&lt;CLICAR&gt;</a:t>
            </a:r>
            <a:endParaRPr lang="en-US" sz="1200" dirty="0">
              <a:latin typeface="Arial" panose="020B0604020202020204" pitchFamily="34" charset="0"/>
              <a:cs typeface="Arial" panose="020B0604020202020204" pitchFamily="34" charset="0"/>
            </a:endParaRPr>
          </a:p>
          <a:p>
            <a:pPr marL="0" marR="0" lvl="0" indent="0" algn="l" rtl="0">
              <a:spcBef>
                <a:spcPts val="1200"/>
              </a:spcBef>
              <a:spcAft>
                <a:spcPts val="0"/>
              </a:spcAft>
              <a:buNone/>
            </a:pPr>
            <a:endParaRPr lang="en-US" sz="1200"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Direr: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maioria das investigações tenta atingir alguns ou todos os seguintes objectivos:</a:t>
            </a:r>
          </a:p>
          <a:p>
            <a:pPr marL="0" marR="0" lvl="0" indent="0" algn="l" rtl="0">
              <a:lnSpc>
                <a:spcPct val="115000"/>
              </a:lnSpc>
              <a:spcBef>
                <a:spcPts val="600"/>
              </a:spcBef>
              <a:spcAft>
                <a:spcPts val="0"/>
              </a:spcAft>
              <a:buClr>
                <a:schemeClr val="dk1"/>
              </a:buClr>
              <a:buSzPts val="1800"/>
              <a:buFont typeface="Noto Sans Symbols"/>
              <a:buNone/>
            </a:pPr>
            <a:r>
              <a:rPr lang="en-US" sz="1200" dirty="0">
                <a:latin typeface="Arial" panose="020B0604020202020204" pitchFamily="34" charset="0"/>
                <a:ea typeface="Times New Roman"/>
                <a:cs typeface="Arial" panose="020B0604020202020204" pitchFamily="34" charset="0"/>
                <a:sym typeface="Times New Roman"/>
              </a:rPr>
              <a:t>            Identificar o:</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Agente: (Por exemplo, é ébola ou febre tifoide ou malária?)</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Fonte: (Por exemplo, está a vir da água do poço? Alimentos?)</a:t>
            </a:r>
          </a:p>
          <a:p>
            <a:pPr marL="800100" marR="0" lvl="1" indent="-342900" algn="l" rtl="0">
              <a:lnSpc>
                <a:spcPct val="115000"/>
              </a:lnSpc>
              <a:spcBef>
                <a:spcPts val="0"/>
              </a:spcBef>
              <a:spcAft>
                <a:spcPts val="0"/>
              </a:spcAft>
              <a:buClr>
                <a:schemeClr val="dk1"/>
              </a:buClr>
              <a:buSzPts val="1800"/>
              <a:buFont typeface="Noto Sans Symbols"/>
              <a:buChar char="−"/>
            </a:pPr>
            <a:r>
              <a:rPr lang="en-US" sz="1200" dirty="0">
                <a:latin typeface="Arial" panose="020B0604020202020204" pitchFamily="34" charset="0"/>
                <a:ea typeface="Times New Roman"/>
                <a:cs typeface="Arial" panose="020B0604020202020204" pitchFamily="34" charset="0"/>
                <a:sym typeface="Times New Roman"/>
              </a:rPr>
              <a:t>Modo de transmissão: (Por exemplo, está a ser transmitido de pessoa para pessoa? Transmitido por vectores?) </a:t>
            </a:r>
            <a:r>
              <a:rPr lang="en-US" sz="1200" b="1" dirty="0">
                <a:latin typeface="Arial" panose="020B0604020202020204" pitchFamily="34" charset="0"/>
                <a:ea typeface="Arial"/>
                <a:cs typeface="Arial" panose="020B0604020202020204" pitchFamily="34" charset="0"/>
                <a:sym typeface="Arial"/>
              </a:rPr>
              <a:t>&lt;CLICAR&gt;</a:t>
            </a:r>
            <a:endParaRPr lang="en-US" sz="1200" dirty="0">
              <a:latin typeface="Arial" panose="020B0604020202020204" pitchFamily="34" charset="0"/>
              <a:cs typeface="Arial" panose="020B0604020202020204" pitchFamily="34" charset="0"/>
            </a:endParaRPr>
          </a:p>
          <a:p>
            <a:pPr marL="800100" marR="0" lvl="1" indent="-342900" algn="l" rtl="0">
              <a:lnSpc>
                <a:spcPct val="115000"/>
              </a:lnSpc>
              <a:spcBef>
                <a:spcPts val="0"/>
              </a:spcBef>
              <a:spcAft>
                <a:spcPts val="0"/>
              </a:spcAft>
              <a:buClr>
                <a:schemeClr val="dk1"/>
              </a:buClr>
              <a:buSzPts val="1800"/>
              <a:buFont typeface="Noto Sans Symbols"/>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
                <a:schemeClr val="dk1"/>
              </a:buClr>
              <a:buSzPts val="1800"/>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Caracterizar a extensão do surto fazendo perguntas como "Quem foi afetado?" ou "Quem está em risco?</a:t>
            </a:r>
            <a:r>
              <a:rPr lang="en-US" sz="1200" b="1" dirty="0">
                <a:latin typeface="Arial" panose="020B0604020202020204" pitchFamily="34" charset="0"/>
                <a:ea typeface="Arial"/>
                <a:cs typeface="Arial" panose="020B0604020202020204" pitchFamily="34" charset="0"/>
                <a:sym typeface="Arial"/>
              </a:rPr>
              <a:t>" &lt;CLICAR&gt;</a:t>
            </a:r>
          </a:p>
          <a:p>
            <a:pPr marL="0" marR="0" lvl="0" indent="0" algn="l" defTabSz="914400" rtl="0" eaLnBrk="1" fontAlgn="auto" latinLnBrk="0" hangingPunct="1">
              <a:lnSpc>
                <a:spcPct val="115000"/>
              </a:lnSpc>
              <a:spcBef>
                <a:spcPts val="600"/>
              </a:spcBef>
              <a:spcAft>
                <a:spcPts val="0"/>
              </a:spcAft>
              <a:buClr>
                <a:schemeClr val="dk1"/>
              </a:buClr>
              <a:buSzPts val="1800"/>
              <a:buFont typeface="Wingdings" panose="05000000000000000000" pitchFamily="2" charset="2"/>
              <a:buNone/>
              <a:tabLst/>
              <a:defRPr/>
            </a:pP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15000"/>
              </a:lnSpc>
              <a:spcBef>
                <a:spcPts val="600"/>
              </a:spcBef>
              <a:spcAft>
                <a:spcPts val="0"/>
              </a:spcAft>
              <a:buClr>
                <a:schemeClr val="dk1"/>
              </a:buClr>
              <a:buSzPts val="1800"/>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Identificar exposições, comportamentos ou outros factores que aumentam o risco de doença. </a:t>
            </a:r>
            <a:r>
              <a:rPr lang="en-US" sz="1200" b="1" dirty="0">
                <a:latin typeface="Arial" panose="020B0604020202020204" pitchFamily="34" charset="0"/>
                <a:ea typeface="Arial"/>
                <a:cs typeface="Arial" panose="020B0604020202020204" pitchFamily="34" charset="0"/>
                <a:sym typeface="Arial"/>
              </a:rPr>
              <a:t>&lt;CLICAR&gt;</a:t>
            </a:r>
            <a:endParaRPr lang="en-US" sz="120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15000"/>
              </a:lnSpc>
              <a:spcBef>
                <a:spcPts val="600"/>
              </a:spcBef>
              <a:spcAft>
                <a:spcPts val="0"/>
              </a:spcAft>
              <a:buClr>
                <a:schemeClr val="dk1"/>
              </a:buClr>
              <a:buSzPts val="1800"/>
              <a:buFont typeface="Wingdings" panose="05000000000000000000" pitchFamily="2" charset="2"/>
              <a:buChar char="§"/>
              <a:tabLst/>
              <a:defRP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
                <a:schemeClr val="dk1"/>
              </a:buClr>
              <a:buSzPts val="1800"/>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Colaborar com outros ministérios se se suspeitar que a doença é zoonótica ou tem uma origem ambiental. A vigilância e os dados laboratoriais podem ser partilhados a nível local, bem como a nível regional e nacional. Pode ser desenvolvida uma estratégia de comunicação para que as novas informações possam ser partilhadas de forma atempada e mais eficiente. Uma comunicação eficaz pode ser realizada por via eletrónica ou através de reuniões presenciais. </a:t>
            </a:r>
            <a:r>
              <a:rPr lang="en-US" sz="1200" b="1" dirty="0">
                <a:latin typeface="Arial" panose="020B0604020202020204" pitchFamily="34" charset="0"/>
                <a:ea typeface="Arial"/>
                <a:cs typeface="Arial" panose="020B0604020202020204" pitchFamily="34" charset="0"/>
                <a:sym typeface="Arial"/>
              </a:rPr>
              <a:t>&lt;CLICAR&gt;</a:t>
            </a: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600"/>
              </a:spcBef>
              <a:spcAft>
                <a:spcPts val="0"/>
              </a:spcAft>
              <a:buClr>
                <a:schemeClr val="dk1"/>
              </a:buClr>
              <a:buSzPts val="1800"/>
              <a:buFont typeface="Wingdings" panose="05000000000000000000" pitchFamily="2" charset="2"/>
              <a:buChar char="§"/>
            </a:pPr>
            <a:endParaRPr lang="en-US" sz="1200" b="1" u="sng"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Clr>
                <a:schemeClr val="dk1"/>
              </a:buClr>
              <a:buSzPts val="1800"/>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Desenvolver e aplicar medidas eficazes de controlo e prevenção de doenças.  Em geral, os inquéritos são realizados para atingir um ou mais destes objectivos ou, por vezes, todos eles.</a:t>
            </a:r>
          </a:p>
          <a:p>
            <a:pPr marL="0" lvl="0" indent="0" algn="l" rtl="0">
              <a:spcBef>
                <a:spcPts val="1560"/>
              </a:spcBef>
              <a:spcAft>
                <a:spcPts val="0"/>
              </a:spcAft>
              <a:buNone/>
            </a:pPr>
            <a:endParaRPr dirty="0"/>
          </a:p>
        </p:txBody>
      </p:sp>
      <p:sp>
        <p:nvSpPr>
          <p:cNvPr id="454" name="Google Shape;454;p20: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21</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p2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0" name="Google Shape;460;p2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Peça aos</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participantes que consultem o seu "Livro de Exercícios do Participante" para o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intitulado: </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Escrever Objectivos da Investigação</a:t>
            </a:r>
            <a:endParaRPr lang="en-US" sz="1200" b="1" dirty="0">
              <a:latin typeface="Arial" panose="020B0604020202020204" pitchFamily="34" charset="0"/>
              <a:ea typeface="Arial"/>
              <a:cs typeface="Arial" panose="020B0604020202020204" pitchFamily="34" charset="0"/>
              <a:sym typeface="Arial"/>
            </a:endParaRPr>
          </a:p>
          <a:p>
            <a:pPr marL="0" marR="0" lvl="0" indent="0" algn="l" rtl="0">
              <a:spcBef>
                <a:spcPts val="0"/>
              </a:spcBef>
              <a:spcAft>
                <a:spcPts val="0"/>
              </a:spcAft>
              <a:buNone/>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spcBef>
                <a:spcPts val="1800"/>
              </a:spcBef>
              <a:spcAft>
                <a:spcPts val="0"/>
              </a:spcAft>
              <a:buFont typeface="Wingdings" panose="05000000000000000000" pitchFamily="2" charset="2"/>
              <a:buChar char="v"/>
            </a:pPr>
            <a:r>
              <a:rPr lang="en-US" sz="1200" b="1" i="1" dirty="0">
                <a:latin typeface="Arial" panose="020B0604020202020204" pitchFamily="34" charset="0"/>
                <a:ea typeface="Arial"/>
                <a:cs typeface="Arial" panose="020B0604020202020204" pitchFamily="34" charset="0"/>
                <a:sym typeface="Arial"/>
              </a:rPr>
              <a:t>Tempo total: 30 minutos (10 minutos para os participantes, 20 minutos para o debate).  </a:t>
            </a:r>
            <a:r>
              <a:rPr lang="en-US" sz="1200" b="1" i="1" dirty="0">
                <a:latin typeface="Arial" panose="020B0604020202020204" pitchFamily="34" charset="0"/>
                <a:ea typeface="Times New Roman"/>
                <a:cs typeface="Arial" panose="020B0604020202020204" pitchFamily="34" charset="0"/>
                <a:sym typeface="Times New Roman"/>
              </a:rPr>
              <a:t>Siga estes passos para facilitar o </a:t>
            </a:r>
            <a:r>
              <a:rPr lang="en-US" sz="1200" b="1" i="1" dirty="0" err="1">
                <a:latin typeface="Arial" panose="020B0604020202020204" pitchFamily="34" charset="0"/>
                <a:ea typeface="Times New Roman"/>
                <a:cs typeface="Arial" panose="020B0604020202020204" pitchFamily="34" charset="0"/>
                <a:sym typeface="Times New Roman"/>
              </a:rPr>
              <a:t>exercício</a:t>
            </a:r>
            <a:r>
              <a:rPr lang="en-US" sz="1200" b="1" i="1" dirty="0">
                <a:latin typeface="Arial" panose="020B0604020202020204" pitchFamily="34" charset="0"/>
                <a:ea typeface="Times New Roman"/>
                <a:cs typeface="Arial" panose="020B0604020202020204" pitchFamily="34" charset="0"/>
                <a:sym typeface="Times New Roman"/>
              </a:rPr>
              <a:t>:</a:t>
            </a:r>
            <a:endParaRPr lang="en-US" sz="1200" b="1"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800100" marR="0" lvl="1" indent="-342900" algn="l" rtl="0">
              <a:lnSpc>
                <a:spcPct val="115000"/>
              </a:lnSpc>
              <a:spcBef>
                <a:spcPts val="120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Dividir os participantes em 4 ou mais grupos. Se possível, os grupos devem ser multisectoriais.</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Atribuir a cada grupo um cenário (1, 3, 9 e 10).</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Dê 10 minutos aos grupos para debaterem potenciais objectivos de investigação e proporem potenciais medidas de prevenção e controlo (se aplicável) para o seu cenário.</a:t>
            </a:r>
          </a:p>
          <a:p>
            <a:pPr marL="800100" marR="0" lvl="1" indent="-342900" algn="l" rtl="0">
              <a:lnSpc>
                <a:spcPct val="115000"/>
              </a:lnSpc>
              <a:spcBef>
                <a:spcPts val="0"/>
              </a:spcBef>
              <a:spcAft>
                <a:spcPts val="0"/>
              </a:spcAft>
              <a:buClr>
                <a:schemeClr val="dk1"/>
              </a:buClr>
              <a:buSzPts val="1800"/>
              <a:buFont typeface="Calibri"/>
              <a:buAutoNum type="arabicPeriod"/>
            </a:pPr>
            <a:r>
              <a:rPr lang="en-US" sz="1200" b="1" i="1" dirty="0">
                <a:latin typeface="Arial" panose="020B0604020202020204" pitchFamily="34" charset="0"/>
                <a:ea typeface="Times New Roman"/>
                <a:cs typeface="Arial" panose="020B0604020202020204" pitchFamily="34" charset="0"/>
                <a:sym typeface="Times New Roman"/>
              </a:rPr>
              <a:t>Peça a cada grupo que apresente os objectivos propostos e as potenciais medidas de prevenção e controlo para o cenário que lhe foi atribuído e, em seguida, discuta e incentive os outros participantes a darem feedback. As respostas possíveis são apresentadas nos diapositivos seguintes. </a:t>
            </a:r>
            <a:endParaRPr lang="en-US" sz="1200" dirty="0">
              <a:latin typeface="Arial" panose="020B0604020202020204" pitchFamily="34" charset="0"/>
              <a:ea typeface="Times New Roman"/>
              <a:cs typeface="Arial" panose="020B0604020202020204" pitchFamily="34" charset="0"/>
              <a:sym typeface="Times New Roman"/>
            </a:endParaRPr>
          </a:p>
          <a:p>
            <a:pPr marL="0" lvl="0" indent="0" algn="l" rtl="0">
              <a:spcBef>
                <a:spcPts val="360"/>
              </a:spcBef>
              <a:spcAft>
                <a:spcPts val="0"/>
              </a:spcAft>
              <a:buNone/>
            </a:pPr>
            <a:endParaRPr dirty="0"/>
          </a:p>
        </p:txBody>
      </p:sp>
      <p:sp>
        <p:nvSpPr>
          <p:cNvPr id="461" name="Google Shape;461;p2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22</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p2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67" name="Google Shape;467;p2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v"/>
            </a:pP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Consulte o "Livro de Exercícios do Participante" para o </a:t>
            </a:r>
            <a:r>
              <a:rPr lang="en-US" sz="1200" b="1" i="1"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 intitulado: Escrever os objectivos da investigação</a:t>
            </a:r>
            <a:endParaRPr lang="en-US" sz="1200" b="1" i="1" u="none" dirty="0">
              <a:latin typeface="Arial" panose="020B0604020202020204" pitchFamily="34" charset="0"/>
              <a:ea typeface="Arial"/>
              <a:cs typeface="Arial" panose="020B0604020202020204" pitchFamily="34" charset="0"/>
              <a:sym typeface="Arial"/>
            </a:endParaRPr>
          </a:p>
          <a:p>
            <a:pPr marL="0" lvl="0" indent="0" algn="l" rtl="0">
              <a:spcBef>
                <a:spcPts val="0"/>
              </a:spcBef>
              <a:spcAft>
                <a:spcPts val="0"/>
              </a:spcAft>
              <a:buNone/>
            </a:pPr>
            <a:endParaRPr dirty="0"/>
          </a:p>
        </p:txBody>
      </p:sp>
      <p:sp>
        <p:nvSpPr>
          <p:cNvPr id="468" name="Google Shape;468;p2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23</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p2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474" name="Google Shape;474;p2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v"/>
            </a:pP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Consulte o "Livro de Exercícios do Participante" para o </a:t>
            </a:r>
            <a:r>
              <a:rPr lang="en-US" sz="1200" b="1" i="1"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 intitulado: Escrever os objectivos da investigação</a:t>
            </a:r>
            <a:endParaRPr lang="en-US" sz="1200" b="1" i="1" u="none" dirty="0">
              <a:latin typeface="Arial" panose="020B0604020202020204" pitchFamily="34" charset="0"/>
              <a:ea typeface="Arial"/>
              <a:cs typeface="Arial" panose="020B0604020202020204" pitchFamily="34" charset="0"/>
              <a:sym typeface="Arial"/>
            </a:endParaRPr>
          </a:p>
          <a:p>
            <a:pPr marL="0" lvl="0" indent="0" algn="l" rtl="0">
              <a:spcBef>
                <a:spcPts val="0"/>
              </a:spcBef>
              <a:spcAft>
                <a:spcPts val="0"/>
              </a:spcAft>
              <a:buNone/>
            </a:pPr>
            <a:endParaRPr dirty="0"/>
          </a:p>
        </p:txBody>
      </p:sp>
      <p:sp>
        <p:nvSpPr>
          <p:cNvPr id="475" name="Google Shape;475;p2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24</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p28:notes"/>
          <p:cNvSpPr txBox="1">
            <a:spLocks noGrp="1"/>
          </p:cNvSpPr>
          <p:nvPr>
            <p:ph type="body" idx="1"/>
          </p:nvPr>
        </p:nvSpPr>
        <p:spPr>
          <a:xfrm>
            <a:off x="701675" y="4416425"/>
            <a:ext cx="5607050" cy="4181475"/>
          </a:xfrm>
          <a:prstGeom prst="rect">
            <a:avLst/>
          </a:prstGeom>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v"/>
            </a:pP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Consulte o "Livro de Exercícios do Participante" para o </a:t>
            </a:r>
            <a:r>
              <a:rPr lang="en-US" sz="1200" b="1" i="1"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 intitulado: Escrever os objectivos da investigação</a:t>
            </a:r>
            <a:endParaRPr lang="en-US" sz="1200" b="1" i="1" u="none" dirty="0">
              <a:latin typeface="Arial" panose="020B0604020202020204" pitchFamily="34" charset="0"/>
              <a:ea typeface="Arial"/>
              <a:cs typeface="Arial" panose="020B0604020202020204" pitchFamily="34" charset="0"/>
              <a:sym typeface="Arial"/>
            </a:endParaRPr>
          </a:p>
          <a:p>
            <a:pPr marL="0" lvl="0" indent="0" algn="l" rtl="0">
              <a:spcBef>
                <a:spcPts val="360"/>
              </a:spcBef>
              <a:spcAft>
                <a:spcPts val="0"/>
              </a:spcAft>
              <a:buNone/>
            </a:pPr>
            <a:endParaRPr dirty="0"/>
          </a:p>
        </p:txBody>
      </p:sp>
      <p:sp>
        <p:nvSpPr>
          <p:cNvPr id="507" name="Google Shape;507;p2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1"/>
        <p:cNvGrpSpPr/>
        <p:nvPr/>
      </p:nvGrpSpPr>
      <p:grpSpPr>
        <a:xfrm>
          <a:off x="0" y="0"/>
          <a:ext cx="0" cy="0"/>
          <a:chOff x="0" y="0"/>
          <a:chExt cx="0" cy="0"/>
        </a:xfrm>
      </p:grpSpPr>
      <p:sp>
        <p:nvSpPr>
          <p:cNvPr id="512" name="Google Shape;512;p29:notes"/>
          <p:cNvSpPr txBox="1">
            <a:spLocks noGrp="1"/>
          </p:cNvSpPr>
          <p:nvPr>
            <p:ph type="body" idx="1"/>
          </p:nvPr>
        </p:nvSpPr>
        <p:spPr>
          <a:xfrm>
            <a:off x="701675" y="4416425"/>
            <a:ext cx="5607050" cy="4181475"/>
          </a:xfrm>
          <a:prstGeom prst="rect">
            <a:avLst/>
          </a:prstGeom>
        </p:spPr>
        <p:txBody>
          <a:bodyPr spcFirstLastPara="1" wrap="square" lIns="93150" tIns="46575" rIns="93150" bIns="4657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spcBef>
                <a:spcPts val="0"/>
              </a:spcBef>
              <a:spcAft>
                <a:spcPts val="0"/>
              </a:spcAft>
              <a:buNone/>
            </a:pPr>
            <a:endParaRPr lang="en-US" sz="1200" b="1" i="0"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rtl="0">
              <a:spcBef>
                <a:spcPts val="0"/>
              </a:spcBef>
              <a:spcAft>
                <a:spcPts val="0"/>
              </a:spcAft>
              <a:buFont typeface="Wingdings" panose="05000000000000000000" pitchFamily="2" charset="2"/>
              <a:buChar char="v"/>
            </a:pP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Consulte o "Livro de Exercícios do Participante" para o </a:t>
            </a:r>
            <a:r>
              <a:rPr lang="en-US" sz="1200" b="1" i="1" u="none"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1" i="1" u="none" dirty="0">
                <a:effectLst/>
                <a:latin typeface="Arial" panose="020B0604020202020204" pitchFamily="34" charset="0"/>
                <a:ea typeface="Times New Roman" panose="02020603050405020304" pitchFamily="18" charset="0"/>
                <a:cs typeface="Arial" panose="020B0604020202020204" pitchFamily="34" charset="0"/>
              </a:rPr>
              <a:t> intitulado: Escrever os objectivos da investigação</a:t>
            </a:r>
            <a:endParaRPr lang="en-US" sz="1200" b="1" i="1" u="none" dirty="0">
              <a:latin typeface="Arial" panose="020B0604020202020204" pitchFamily="34" charset="0"/>
              <a:ea typeface="Arial"/>
              <a:cs typeface="Arial" panose="020B0604020202020204" pitchFamily="34" charset="0"/>
              <a:sym typeface="Arial"/>
            </a:endParaRPr>
          </a:p>
          <a:p>
            <a:pPr marL="0" lvl="0" indent="0" algn="l" rtl="0">
              <a:spcBef>
                <a:spcPts val="360"/>
              </a:spcBef>
              <a:spcAft>
                <a:spcPts val="0"/>
              </a:spcAft>
              <a:buNone/>
            </a:pPr>
            <a:endParaRPr dirty="0"/>
          </a:p>
        </p:txBody>
      </p:sp>
      <p:sp>
        <p:nvSpPr>
          <p:cNvPr id="513" name="Google Shape;513;p2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3"/>
        <p:cNvGrpSpPr/>
        <p:nvPr/>
      </p:nvGrpSpPr>
      <p:grpSpPr>
        <a:xfrm>
          <a:off x="0" y="0"/>
          <a:ext cx="0" cy="0"/>
          <a:chOff x="0" y="0"/>
          <a:chExt cx="0" cy="0"/>
        </a:xfrm>
      </p:grpSpPr>
      <p:sp>
        <p:nvSpPr>
          <p:cNvPr id="524" name="Google Shape;524;p31: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25" name="Google Shape;525;p31: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b="1" dirty="0">
                <a:latin typeface="Arial" panose="020B0604020202020204" pitchFamily="34" charset="0"/>
                <a:cs typeface="Arial" panose="020B0604020202020204" pitchFamily="34" charset="0"/>
              </a:rPr>
              <a:t>Notas do instrutor:</a:t>
            </a:r>
            <a:endParaRPr lang="en-US"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lang="en-US" b="1" dirty="0">
              <a:latin typeface="Arial" panose="020B0604020202020204" pitchFamily="34" charset="0"/>
              <a:cs typeface="Arial" panose="020B0604020202020204" pitchFamily="34" charset="0"/>
            </a:endParaRPr>
          </a:p>
          <a:p>
            <a:pPr marL="171450" lvl="0" indent="-171450" algn="l" rtl="0">
              <a:spcBef>
                <a:spcPts val="360"/>
              </a:spcBef>
              <a:spcAft>
                <a:spcPts val="0"/>
              </a:spcAft>
              <a:buFont typeface="Wingdings" panose="05000000000000000000" pitchFamily="2" charset="2"/>
              <a:buChar char="§"/>
            </a:pPr>
            <a:r>
              <a:rPr lang="en-US" b="1" u="sng" dirty="0">
                <a:latin typeface="Arial" panose="020B0604020202020204" pitchFamily="34" charset="0"/>
                <a:cs typeface="Arial" panose="020B0604020202020204" pitchFamily="34" charset="0"/>
              </a:rPr>
              <a:t>Descrição:</a:t>
            </a:r>
            <a:r>
              <a:rPr lang="en-US" b="1" u="none" dirty="0">
                <a:latin typeface="Arial" panose="020B0604020202020204" pitchFamily="34" charset="0"/>
                <a:cs typeface="Arial" panose="020B0604020202020204" pitchFamily="34" charset="0"/>
              </a:rPr>
              <a:t> </a:t>
            </a:r>
            <a:r>
              <a:rPr lang="en-US" b="0" dirty="0">
                <a:latin typeface="Arial" panose="020B0604020202020204" pitchFamily="34" charset="0"/>
                <a:cs typeface="Arial" panose="020B0604020202020204" pitchFamily="34" charset="0"/>
              </a:rPr>
              <a:t>Para as investigações ambientais, trata-se de um quadro para a investigação de incidentes de exposição ambiental. Para que uma substância perigosa represente um risco para a saúde pública, tem de existir uma via para que a fonte entre numa pessoa ou animal suscetível. </a:t>
            </a:r>
            <a:endParaRPr lang="en-US" dirty="0">
              <a:latin typeface="Arial" panose="020B0604020202020204" pitchFamily="34" charset="0"/>
              <a:cs typeface="Arial" panose="020B0604020202020204" pitchFamily="34" charset="0"/>
            </a:endParaRPr>
          </a:p>
        </p:txBody>
      </p:sp>
      <p:sp>
        <p:nvSpPr>
          <p:cNvPr id="526" name="Google Shape;526;p31: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27</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32: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39" name="Google Shape;539;p32: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b="1" dirty="0">
                <a:latin typeface="Arial" panose="020B0604020202020204" pitchFamily="34" charset="0"/>
                <a:cs typeface="Arial" panose="020B0604020202020204" pitchFamily="34" charset="0"/>
              </a:rPr>
              <a:t>Notas do instrutor:</a:t>
            </a:r>
            <a:endParaRPr lang="en-US"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lang="en-US" b="1" dirty="0">
              <a:latin typeface="Arial" panose="020B0604020202020204" pitchFamily="34" charset="0"/>
              <a:cs typeface="Arial" panose="020B0604020202020204" pitchFamily="34" charset="0"/>
            </a:endParaRPr>
          </a:p>
          <a:p>
            <a:pPr marL="171450" lvl="0" indent="-171450" algn="l" rtl="0">
              <a:spcBef>
                <a:spcPts val="360"/>
              </a:spcBef>
              <a:spcAft>
                <a:spcPts val="0"/>
              </a:spcAft>
              <a:buFont typeface="Wingdings" panose="05000000000000000000" pitchFamily="2" charset="2"/>
              <a:buChar char="§"/>
            </a:pPr>
            <a:r>
              <a:rPr lang="en-US" b="1" u="sng" dirty="0" err="1">
                <a:latin typeface="Arial" panose="020B0604020202020204" pitchFamily="34" charset="0"/>
                <a:cs typeface="Arial" panose="020B0604020202020204" pitchFamily="34" charset="0"/>
              </a:rPr>
              <a:t>Dizer</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b="0" dirty="0">
                <a:latin typeface="Arial" panose="020B0604020202020204" pitchFamily="34" charset="0"/>
                <a:cs typeface="Arial" panose="020B0604020202020204" pitchFamily="34" charset="0"/>
              </a:rPr>
              <a:t>Paracelso é considerado o pai da toxicologia. Eis uma citação bem conhecida dele: "</a:t>
            </a:r>
            <a:r>
              <a:rPr lang="en-US" b="0" i="1" dirty="0">
                <a:solidFill>
                  <a:srgbClr val="000000"/>
                </a:solidFill>
                <a:latin typeface="Arial" panose="020B0604020202020204" pitchFamily="34" charset="0"/>
                <a:ea typeface="Varela Round"/>
                <a:cs typeface="Arial" panose="020B0604020202020204" pitchFamily="34" charset="0"/>
                <a:sym typeface="Varela Round"/>
              </a:rPr>
              <a:t>O veneno está em tudo, e não há nada sem veneno. A dosagem faz com que seja um veneno ou um remédio</a:t>
            </a:r>
            <a:r>
              <a:rPr lang="en-US" b="0" i="0" dirty="0">
                <a:solidFill>
                  <a:srgbClr val="000000"/>
                </a:solidFill>
                <a:latin typeface="Arial" panose="020B0604020202020204" pitchFamily="34" charset="0"/>
                <a:ea typeface="Varela Round"/>
                <a:cs typeface="Arial" panose="020B0604020202020204" pitchFamily="34" charset="0"/>
                <a:sym typeface="Varela Round"/>
              </a:rPr>
              <a:t>". Ele afirmou a importância de saber a quantidade de uma dose, e se a exposição foi um evento único, eventos repetidos, ou ocorreu lentamente durante um longo período de tempo.</a:t>
            </a:r>
          </a:p>
          <a:p>
            <a:pPr marL="171450" lvl="0" indent="-171450" algn="l" rtl="0">
              <a:spcBef>
                <a:spcPts val="360"/>
              </a:spcBef>
              <a:spcAft>
                <a:spcPts val="0"/>
              </a:spcAft>
              <a:buFont typeface="Wingdings" panose="05000000000000000000" pitchFamily="2" charset="2"/>
              <a:buChar char="§"/>
            </a:pPr>
            <a:endParaRPr lang="en-US" b="0" i="0" dirty="0">
              <a:solidFill>
                <a:srgbClr val="000000"/>
              </a:solidFill>
              <a:latin typeface="Arial" panose="020B0604020202020204" pitchFamily="34" charset="0"/>
              <a:cs typeface="Arial" panose="020B0604020202020204" pitchFamily="34" charset="0"/>
              <a:sym typeface="Varela Round"/>
            </a:endParaRPr>
          </a:p>
          <a:p>
            <a:pPr marL="171450" lvl="0" indent="-171450" algn="l" rtl="0">
              <a:spcBef>
                <a:spcPts val="360"/>
              </a:spcBef>
              <a:spcAft>
                <a:spcPts val="0"/>
              </a:spcAft>
              <a:buFont typeface="Wingdings" panose="05000000000000000000" pitchFamily="2" charset="2"/>
              <a:buChar char="§"/>
            </a:pPr>
            <a:r>
              <a:rPr lang="en-US" b="1" i="0" u="sng" dirty="0">
                <a:solidFill>
                  <a:srgbClr val="000000"/>
                </a:solidFill>
                <a:latin typeface="Arial"/>
                <a:cs typeface="Arial"/>
                <a:sym typeface="Varela Round"/>
              </a:rPr>
              <a:t>Perguntar:</a:t>
            </a:r>
            <a:r>
              <a:rPr lang="en-US" b="1" i="0" u="none" dirty="0">
                <a:solidFill>
                  <a:srgbClr val="000000"/>
                </a:solidFill>
                <a:latin typeface="Arial"/>
                <a:cs typeface="Arial"/>
                <a:sym typeface="Varela Round"/>
              </a:rPr>
              <a:t> </a:t>
            </a:r>
            <a:r>
              <a:rPr lang="en-US" b="0" i="0" u="none" dirty="0">
                <a:solidFill>
                  <a:srgbClr val="000000"/>
                </a:solidFill>
                <a:latin typeface="Arial"/>
                <a:cs typeface="Arial"/>
                <a:sym typeface="Varela Round"/>
              </a:rPr>
              <a:t>Pedir a um voluntário que ponha isto nas suas próprias palavras. (</a:t>
            </a:r>
            <a:r>
              <a:rPr lang="en-US" b="0" i="1" u="none" dirty="0" err="1">
                <a:solidFill>
                  <a:srgbClr val="000000"/>
                </a:solidFill>
                <a:latin typeface="Arial"/>
                <a:cs typeface="Arial"/>
                <a:sym typeface="Varela Round"/>
              </a:rPr>
              <a:t>Tudo</a:t>
            </a:r>
            <a:r>
              <a:rPr lang="en-US" b="0" i="1" u="none" dirty="0">
                <a:solidFill>
                  <a:srgbClr val="000000"/>
                </a:solidFill>
                <a:latin typeface="Arial"/>
                <a:cs typeface="Arial"/>
                <a:sym typeface="Varela Round"/>
              </a:rPr>
              <a:t> o que existe no mundo pode ser uma toxina na quantidade certa. Por exemplo, até o oxigénio ou a água podem ser mortais se forem em excesso. Por outro lado, todos nós temos quantidades mínimas de químicos tóxicos no nosso corpo, devido a exposições quotidianas. Assim, se uma pessoa está doente e detectamos um químico específico no seu corpo, isso não significa necessariamente que esse químico específico seja a causa da sua doença. Precisamos de saber a dosagem, ou a quantidade a que a pessoa esteve exposta num determinado período de tempo</a:t>
            </a:r>
            <a:r>
              <a:rPr lang="en-US" b="0" i="0" u="none" dirty="0">
                <a:solidFill>
                  <a:srgbClr val="000000"/>
                </a:solidFill>
                <a:latin typeface="Arial"/>
                <a:cs typeface="Arial"/>
                <a:sym typeface="Varela Round"/>
              </a:rPr>
              <a:t>). </a:t>
            </a:r>
            <a:endParaRPr lang="en-US" b="1" dirty="0">
              <a:latin typeface="Arial"/>
              <a:cs typeface="Arial"/>
            </a:endParaRPr>
          </a:p>
        </p:txBody>
      </p:sp>
      <p:sp>
        <p:nvSpPr>
          <p:cNvPr id="540" name="Google Shape;540;p32: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28</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5"/>
        <p:cNvGrpSpPr/>
        <p:nvPr/>
      </p:nvGrpSpPr>
      <p:grpSpPr>
        <a:xfrm>
          <a:off x="0" y="0"/>
          <a:ext cx="0" cy="0"/>
          <a:chOff x="0" y="0"/>
          <a:chExt cx="0" cy="0"/>
        </a:xfrm>
      </p:grpSpPr>
      <p:sp>
        <p:nvSpPr>
          <p:cNvPr id="546" name="Google Shape;546;p3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47" name="Google Shape;547;p3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lvl="0" indent="0" algn="l" rtl="0">
              <a:spcBef>
                <a:spcPts val="0"/>
              </a:spcBef>
              <a:spcAft>
                <a:spcPts val="0"/>
              </a:spcAft>
              <a:buNone/>
            </a:pPr>
            <a:r>
              <a:rPr lang="en-US" b="1" dirty="0">
                <a:latin typeface="Arial" panose="020B0604020202020204" pitchFamily="34" charset="0"/>
                <a:cs typeface="Arial" panose="020B0604020202020204" pitchFamily="34" charset="0"/>
              </a:rPr>
              <a:t>Notas do instrutor:</a:t>
            </a:r>
            <a:endParaRPr lang="en-US" dirty="0">
              <a:latin typeface="Arial" panose="020B0604020202020204" pitchFamily="34" charset="0"/>
              <a:cs typeface="Arial" panose="020B0604020202020204" pitchFamily="34" charset="0"/>
            </a:endParaRPr>
          </a:p>
          <a:p>
            <a:pPr marL="0" lvl="0" indent="0" algn="l" rtl="0">
              <a:spcBef>
                <a:spcPts val="360"/>
              </a:spcBef>
              <a:spcAft>
                <a:spcPts val="0"/>
              </a:spcAft>
              <a:buNone/>
            </a:pPr>
            <a:endParaRPr lang="en-US" b="1" dirty="0">
              <a:latin typeface="Arial" panose="020B0604020202020204" pitchFamily="34" charset="0"/>
              <a:cs typeface="Arial" panose="020B0604020202020204" pitchFamily="34" charset="0"/>
            </a:endParaRPr>
          </a:p>
          <a:p>
            <a:pPr marL="171450" lvl="0" indent="-171450" algn="l" rtl="0">
              <a:spcBef>
                <a:spcPts val="360"/>
              </a:spcBef>
              <a:spcAft>
                <a:spcPts val="0"/>
              </a:spcAft>
              <a:buFont typeface="Wingdings" panose="05000000000000000000" pitchFamily="2" charset="2"/>
              <a:buChar char="§"/>
            </a:pPr>
            <a:r>
              <a:rPr lang="en-US" b="1" u="sng" dirty="0" err="1">
                <a:latin typeface="Arial" panose="020B0604020202020204" pitchFamily="34" charset="0"/>
                <a:cs typeface="Arial" panose="020B0604020202020204" pitchFamily="34" charset="0"/>
              </a:rPr>
              <a:t>Dizer</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b="0" i="0" dirty="0">
                <a:solidFill>
                  <a:srgbClr val="000000"/>
                </a:solidFill>
                <a:latin typeface="Arial" panose="020B0604020202020204" pitchFamily="34" charset="0"/>
                <a:ea typeface="Varela Round"/>
                <a:cs typeface="Arial" panose="020B0604020202020204" pitchFamily="34" charset="0"/>
                <a:sym typeface="Varela Round"/>
              </a:rPr>
              <a:t>Uma resposta à dose é a forma como o corpo reage a uma quantidade de uma toxina que entra no corpo. É normalmente representada como uma curva de dose-resposta, com a dose no eixo x e a medida da resposta no eixo y. Para medir um efeito tóxico, a dose e a natureza da exposição devem ser conhecidas.</a:t>
            </a:r>
            <a:endParaRPr lang="en-US" b="0" dirty="0">
              <a:latin typeface="Arial" panose="020B0604020202020204" pitchFamily="34" charset="0"/>
              <a:cs typeface="Arial" panose="020B0604020202020204" pitchFamily="34" charset="0"/>
            </a:endParaRPr>
          </a:p>
        </p:txBody>
      </p:sp>
      <p:sp>
        <p:nvSpPr>
          <p:cNvPr id="548" name="Google Shape;548;p3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29</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370223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p3: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1" name="Google Shape;261;p3: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solidFill>
                  <a:srgbClr val="00953A"/>
                </a:solidFill>
                <a:latin typeface="Arial" panose="020B0604020202020204" pitchFamily="34" charset="0"/>
                <a:ea typeface="Arial"/>
                <a:cs typeface="Arial" panose="020B0604020202020204" pitchFamily="34" charset="0"/>
                <a:sym typeface="Arial"/>
              </a:rPr>
              <a:t>Notas do instrutor: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dirty="0">
              <a:latin typeface="Arial" panose="020B0604020202020204" pitchFamily="34" charset="0"/>
              <a:ea typeface="Calibri"/>
              <a:cs typeface="Arial" panose="020B0604020202020204" pitchFamily="34" charset="0"/>
              <a:sym typeface="Calibri"/>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ea typeface="Calibri"/>
                <a:cs typeface="Arial" panose="020B0604020202020204" pitchFamily="34" charset="0"/>
                <a:sym typeface="Calibri"/>
              </a:rPr>
              <a:t>Peça</a:t>
            </a:r>
            <a:r>
              <a:rPr lang="en-US" sz="1200" b="0" i="0" u="none" dirty="0">
                <a:latin typeface="Arial" panose="020B0604020202020204" pitchFamily="34" charset="0"/>
                <a:ea typeface="Calibri"/>
                <a:cs typeface="Arial" panose="020B0604020202020204" pitchFamily="34" charset="0"/>
                <a:sym typeface="Calibri"/>
              </a:rPr>
              <a:t> a um voluntário que leia as balas em voz alta.</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latin typeface="Arial" panose="020B0604020202020204" pitchFamily="34" charset="0"/>
              <a:ea typeface="Times New Roman"/>
              <a:cs typeface="Arial" panose="020B0604020202020204" pitchFamily="34" charset="0"/>
              <a:sym typeface="Calibri"/>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ea typeface="Times New Roman"/>
                <a:cs typeface="Arial" panose="020B0604020202020204" pitchFamily="34" charset="0"/>
                <a:sym typeface="Calibri"/>
              </a:rPr>
              <a:t>Dizer</a:t>
            </a:r>
            <a:r>
              <a:rPr lang="en-US" sz="1200" b="1" i="0" u="sng" dirty="0">
                <a:latin typeface="Arial" panose="020B0604020202020204" pitchFamily="34" charset="0"/>
                <a:ea typeface="Times New Roman"/>
                <a:cs typeface="Arial" panose="020B0604020202020204" pitchFamily="34" charset="0"/>
                <a:sym typeface="Calibri"/>
              </a:rPr>
              <a:t>:</a:t>
            </a:r>
            <a:r>
              <a:rPr lang="en-US" sz="1200" b="1" i="0" u="none" dirty="0">
                <a:latin typeface="Arial" panose="020B0604020202020204" pitchFamily="34" charset="0"/>
                <a:ea typeface="Times New Roman"/>
                <a:cs typeface="Arial" panose="020B0604020202020204" pitchFamily="34" charset="0"/>
                <a:sym typeface="Calibri"/>
              </a:rPr>
              <a:t> </a:t>
            </a:r>
            <a:r>
              <a:rPr lang="en-US" sz="1200" dirty="0">
                <a:latin typeface="Arial" panose="020B0604020202020204" pitchFamily="34" charset="0"/>
                <a:ea typeface="Times New Roman"/>
                <a:cs typeface="Arial" panose="020B0604020202020204" pitchFamily="34" charset="0"/>
                <a:sym typeface="Times New Roman"/>
              </a:rPr>
              <a:t>Esta lição cobre conceitos e competências necessárias para reconhecer um surto, para determinar se se deve investigar e para desenvolver objectivos claros e apropriados. As investigações de surtos requerem muitos recursos, por isso, ter objectivos claros nos quais focar a investigação é fundamental para utilizar os recursos de forma adequada e eficiente.  Para seguir os princípios de Uma Só Saúde, é importante identificar áreas de colaboração, coordenação e comunicação com outros ministérios durante as investigações de surtos.</a:t>
            </a:r>
          </a:p>
          <a:p>
            <a:pPr marL="0" lvl="0" indent="0" algn="l" rtl="0">
              <a:spcBef>
                <a:spcPts val="1560"/>
              </a:spcBef>
              <a:spcAft>
                <a:spcPts val="0"/>
              </a:spcAft>
              <a:buNone/>
            </a:pPr>
            <a:endParaRPr dirty="0"/>
          </a:p>
        </p:txBody>
      </p:sp>
      <p:sp>
        <p:nvSpPr>
          <p:cNvPr id="262" name="Google Shape;262;p3: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3</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2"/>
        <p:cNvGrpSpPr/>
        <p:nvPr/>
      </p:nvGrpSpPr>
      <p:grpSpPr>
        <a:xfrm>
          <a:off x="0" y="0"/>
          <a:ext cx="0" cy="0"/>
          <a:chOff x="0" y="0"/>
          <a:chExt cx="0" cy="0"/>
        </a:xfrm>
      </p:grpSpPr>
      <p:sp>
        <p:nvSpPr>
          <p:cNvPr id="563" name="Google Shape;563;p3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64" name="Google Shape;564;p3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Resposta:</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Em resumo, um surto é definido como um número de casos superior ao esperado num determinado local e momento. Por vezes, pode tratar-se de um caso confirmado ou mesmo suspeito quando se esperam zero (poliomielite confirmada, varíola suspeita, etc.).</a:t>
            </a:r>
          </a:p>
          <a:p>
            <a:pPr marL="0" marR="0" lvl="0" indent="0" algn="l" rtl="0">
              <a:lnSpc>
                <a:spcPct val="115000"/>
              </a:lnSpc>
              <a:spcBef>
                <a:spcPts val="600"/>
              </a:spcBef>
              <a:spcAft>
                <a:spcPts val="0"/>
              </a:spcAft>
              <a:buFont typeface="Wingdings" panose="05000000000000000000" pitchFamily="2" charset="2"/>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A decisão de efetuar uma investigação no terreno é importante. A decisão é frequentemente influenciada pela dimensão do surto, pela gravidade da doença, pelo potencial de propagação, pelo facto de a doença ser bem conhecida ou nova e pelos recursos disponíveis. Por vezes, a política e a pressão pública também influenciam a decisão.</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Resposta:</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Em geral, o nosso objetivo é controlar o surto e evitar casos adicionais. Se conhecermos a doença, a fonte e o modo de transmissão, devemos implementar medidas de controlo o mais rapidamente possível. Caso contrário, temos de investigar para descobrir quais as medidas de controlo adequadas.</a:t>
            </a:r>
            <a:endParaRPr lang="en-US" sz="1200" dirty="0">
              <a:latin typeface="Arial" panose="020B0604020202020204" pitchFamily="34" charset="0"/>
              <a:cs typeface="Arial" panose="020B0604020202020204" pitchFamily="34" charset="0"/>
            </a:endParaRPr>
          </a:p>
          <a:p>
            <a:pPr marL="0" marR="0" lvl="0" indent="0" algn="l" rtl="0">
              <a:lnSpc>
                <a:spcPct val="115000"/>
              </a:lnSpc>
              <a:spcBef>
                <a:spcPts val="12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120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latin typeface="Arial" panose="020B0604020202020204" pitchFamily="34" charset="0"/>
                <a:ea typeface="Times New Roman"/>
                <a:cs typeface="Arial" panose="020B0604020202020204" pitchFamily="34" charset="0"/>
                <a:sym typeface="Times New Roman"/>
              </a:rPr>
              <a:t>Finalmente, planear antes de partir. Saiba o que pretende realizar antes de partir para o terreno.</a:t>
            </a:r>
          </a:p>
          <a:p>
            <a:pPr marL="0" lvl="0" indent="0" algn="l" rtl="0">
              <a:spcBef>
                <a:spcPts val="1560"/>
              </a:spcBef>
              <a:spcAft>
                <a:spcPts val="0"/>
              </a:spcAft>
              <a:buNone/>
            </a:pPr>
            <a:endParaRPr dirty="0"/>
          </a:p>
        </p:txBody>
      </p:sp>
      <p:sp>
        <p:nvSpPr>
          <p:cNvPr id="565" name="Google Shape;565;p3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30</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9"/>
        <p:cNvGrpSpPr/>
        <p:nvPr/>
      </p:nvGrpSpPr>
      <p:grpSpPr>
        <a:xfrm>
          <a:off x="0" y="0"/>
          <a:ext cx="0" cy="0"/>
          <a:chOff x="0" y="0"/>
          <a:chExt cx="0" cy="0"/>
        </a:xfrm>
      </p:grpSpPr>
      <p:sp>
        <p:nvSpPr>
          <p:cNvPr id="570" name="Google Shape;570;p3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571" name="Google Shape;571;p3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fr-FR" sz="1200" b="1" dirty="0">
              <a:effectLst/>
              <a:latin typeface="Arial" panose="020B060402020202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Reveja este diapositivo para relembrar os objectivos desta sessão.  </a:t>
            </a:r>
          </a:p>
          <a:p>
            <a:pPr marL="0" marR="0">
              <a:lnSpc>
                <a:spcPct val="115000"/>
              </a:lnSpc>
              <a:spcBef>
                <a:spcPts val="1200"/>
              </a:spcBef>
              <a:spcAft>
                <a:spcPts val="600"/>
              </a:spcAft>
            </a:pPr>
            <a:endParaRPr lang="fr-FR"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Abrangemos estes objectivos?</a:t>
            </a:r>
          </a:p>
          <a:p>
            <a:pPr marL="171450" marR="0" indent="-171450">
              <a:lnSpc>
                <a:spcPct val="115000"/>
              </a:lnSpc>
              <a:spcBef>
                <a:spcPts val="120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Confirme</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e responda a quaisquer questões pendentes antes de encerrar esta secção.</a:t>
            </a:r>
            <a:endParaRPr lang="fr-FR" sz="1200" dirty="0">
              <a:latin typeface="Arial" panose="020B0604020202020204" pitchFamily="34" charset="0"/>
              <a:cs typeface="Arial" panose="020B0604020202020204" pitchFamily="34" charset="0"/>
            </a:endParaRPr>
          </a:p>
          <a:p>
            <a:pPr marL="0" lvl="0" indent="0" algn="l" rtl="0">
              <a:spcBef>
                <a:spcPts val="1560"/>
              </a:spcBef>
              <a:spcAft>
                <a:spcPts val="0"/>
              </a:spcAft>
              <a:buNone/>
            </a:pPr>
            <a:endParaRPr dirty="0"/>
          </a:p>
        </p:txBody>
      </p:sp>
      <p:sp>
        <p:nvSpPr>
          <p:cNvPr id="572" name="Google Shape;572;p3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31</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p4: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67" name="Google Shape;267;p4: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endParaRPr lang="en-US" sz="1200" i="0" dirty="0">
              <a:latin typeface="Arial" panose="020B0604020202020204" pitchFamily="34" charset="0"/>
              <a:ea typeface="Calibri"/>
              <a:cs typeface="Arial" panose="020B0604020202020204" pitchFamily="34" charset="0"/>
              <a:sym typeface="Calibri"/>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dirty="0">
                <a:latin typeface="Arial" panose="020B0604020202020204" pitchFamily="34" charset="0"/>
                <a:ea typeface="Arial"/>
                <a:cs typeface="Arial" panose="020B0604020202020204" pitchFamily="34" charset="0"/>
                <a:sym typeface="Arial"/>
              </a:rPr>
              <a:t>&lt;CLICAR&gt;x 8</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0" u="sng" dirty="0">
              <a:latin typeface="Arial" panose="020B0604020202020204" pitchFamily="34" charset="0"/>
              <a:ea typeface="Times New Roman"/>
              <a:cs typeface="Arial" panose="020B0604020202020204" pitchFamily="34" charset="0"/>
              <a:sym typeface="Arial"/>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ea typeface="Times New Roman"/>
                <a:cs typeface="Arial" panose="020B0604020202020204" pitchFamily="34" charset="0"/>
                <a:sym typeface="Calibri"/>
              </a:rPr>
              <a:t>Dizer</a:t>
            </a:r>
            <a:r>
              <a:rPr lang="en-US" sz="1200" b="1" i="0" u="sng" dirty="0">
                <a:latin typeface="Arial" panose="020B0604020202020204" pitchFamily="34" charset="0"/>
                <a:ea typeface="Times New Roman"/>
                <a:cs typeface="Arial" panose="020B0604020202020204" pitchFamily="34" charset="0"/>
                <a:sym typeface="Calibri"/>
              </a:rPr>
              <a:t>:</a:t>
            </a:r>
            <a:r>
              <a:rPr lang="en-US" sz="1200" b="1" i="0" u="none" dirty="0">
                <a:latin typeface="Arial" panose="020B0604020202020204" pitchFamily="34" charset="0"/>
                <a:ea typeface="Times New Roman"/>
                <a:cs typeface="Arial" panose="020B0604020202020204" pitchFamily="34" charset="0"/>
                <a:sym typeface="Calibri"/>
              </a:rPr>
              <a:t> </a:t>
            </a:r>
            <a:r>
              <a:rPr lang="en-US" sz="1200" dirty="0">
                <a:latin typeface="Arial" panose="020B0604020202020204" pitchFamily="34" charset="0"/>
                <a:ea typeface="Times New Roman"/>
                <a:cs typeface="Arial" panose="020B0604020202020204" pitchFamily="34" charset="0"/>
                <a:sym typeface="Times New Roman"/>
              </a:rPr>
              <a:t>As afirmações no diapositivo são manchetes sobre surtos em todo o mundo.</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latin typeface="Arial" panose="020B0604020202020204" pitchFamily="34" charset="0"/>
                <a:ea typeface="Arial"/>
                <a:cs typeface="Arial" panose="020B0604020202020204" pitchFamily="34" charset="0"/>
                <a:sym typeface="Arial"/>
              </a:rPr>
              <a:t>Pergunta:</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Ouviram falar de outras notícias sobre surtos recentemente?</a:t>
            </a: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latin typeface="Arial" panose="020B0604020202020204" pitchFamily="34" charset="0"/>
                <a:ea typeface="Times New Roman"/>
                <a:cs typeface="Arial" panose="020B0604020202020204" pitchFamily="34" charset="0"/>
                <a:sym typeface="Times New Roman"/>
              </a:rPr>
              <a:t>Solicite algumas respostas e dedique alguns minutos a esta questão.</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latin typeface="Arial" panose="020B0604020202020204" pitchFamily="34" charset="0"/>
              <a:ea typeface="Arial"/>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Porque é que estes são considerados "surtos"? (O que é um surto?) Quais são considerados zoonóticos?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latin typeface="Arial" panose="020B0604020202020204" pitchFamily="34" charset="0"/>
                <a:ea typeface="Times New Roman"/>
                <a:cs typeface="Arial" panose="020B0604020202020204" pitchFamily="34" charset="0"/>
                <a:sym typeface="Times New Roman"/>
              </a:rPr>
              <a:t>Solicite algumas respostas e dedique alguns minutos a esta questão. </a:t>
            </a:r>
            <a:r>
              <a:rPr lang="en-US" sz="1200" b="1" dirty="0">
                <a:latin typeface="Arial" panose="020B0604020202020204" pitchFamily="34" charset="0"/>
                <a:ea typeface="Arial"/>
                <a:cs typeface="Arial" panose="020B0604020202020204" pitchFamily="34" charset="0"/>
                <a:sym typeface="Arial"/>
              </a:rPr>
              <a:t>&lt;CLICAR&gt;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b="0" dirty="0">
                <a:latin typeface="Arial" panose="020B0604020202020204" pitchFamily="34" charset="0"/>
                <a:ea typeface="Arial"/>
                <a:cs typeface="Arial" panose="020B0604020202020204" pitchFamily="34" charset="0"/>
                <a:sym typeface="Arial"/>
              </a:rPr>
              <a:t>Que outros surtos ocorreram recentemente? O que é que os tornou surtos?</a:t>
            </a:r>
            <a:endParaRPr lang="en-US" sz="1200" b="1" dirty="0">
              <a:latin typeface="Arial" panose="020B0604020202020204" pitchFamily="34" charset="0"/>
              <a:ea typeface="Arial"/>
              <a:cs typeface="Arial" panose="020B0604020202020204" pitchFamily="34" charset="0"/>
              <a:sym typeface="Arial"/>
            </a:endParaRPr>
          </a:p>
          <a:p>
            <a:pPr marL="0" lvl="0" indent="0" algn="l" rtl="0">
              <a:spcBef>
                <a:spcPts val="1560"/>
              </a:spcBef>
              <a:spcAft>
                <a:spcPts val="0"/>
              </a:spcAft>
              <a:buNone/>
            </a:pPr>
            <a:endParaRPr dirty="0"/>
          </a:p>
        </p:txBody>
      </p:sp>
      <p:sp>
        <p:nvSpPr>
          <p:cNvPr id="268" name="Google Shape;268;p4: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4</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5: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284" name="Google Shape;284;p5: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Um surto é a ocorrência de mais casos de uma doença do que o esperado para um grupo de pessoas num determinado lugar e tempo</a:t>
            </a:r>
            <a:r>
              <a:rPr lang="en-US" sz="1200" b="1" dirty="0">
                <a:latin typeface="Arial" panose="020B0604020202020204" pitchFamily="34" charset="0"/>
                <a:ea typeface="Arial"/>
                <a:cs typeface="Arial" panose="020B0604020202020204" pitchFamily="34" charset="0"/>
                <a:sym typeface="Arial"/>
              </a:rPr>
              <a:t>.&lt;CLICAR&gt;x 3</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latin typeface="Arial" panose="020B0604020202020204" pitchFamily="34" charset="0"/>
                <a:ea typeface="Arial"/>
                <a:cs typeface="Arial" panose="020B0604020202020204" pitchFamily="34" charset="0"/>
                <a:sym typeface="Arial"/>
              </a:rPr>
              <a:t>Dizer</a:t>
            </a:r>
            <a:r>
              <a:rPr lang="en-US" sz="1200" b="1" u="sng" dirty="0">
                <a:latin typeface="Arial" panose="020B0604020202020204" pitchFamily="34" charset="0"/>
                <a:ea typeface="Arial"/>
                <a:cs typeface="Arial" panose="020B0604020202020204" pitchFamily="34" charset="0"/>
                <a:sym typeface="Arial"/>
              </a:rPr>
              <a:t>:</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Tecnicamente, as definições de </a:t>
            </a:r>
            <a:r>
              <a:rPr lang="en-US" sz="1200" i="1" dirty="0">
                <a:latin typeface="Arial" panose="020B0604020202020204" pitchFamily="34" charset="0"/>
                <a:ea typeface="Times New Roman"/>
                <a:cs typeface="Arial" panose="020B0604020202020204" pitchFamily="34" charset="0"/>
                <a:sym typeface="Times New Roman"/>
              </a:rPr>
              <a:t>surto </a:t>
            </a:r>
            <a:r>
              <a:rPr lang="en-US" sz="1200" dirty="0">
                <a:latin typeface="Arial" panose="020B0604020202020204" pitchFamily="34" charset="0"/>
                <a:ea typeface="Times New Roman"/>
                <a:cs typeface="Arial" panose="020B0604020202020204" pitchFamily="34" charset="0"/>
                <a:sym typeface="Times New Roman"/>
              </a:rPr>
              <a:t>e </a:t>
            </a:r>
            <a:r>
              <a:rPr lang="en-US" sz="1200" i="1" dirty="0">
                <a:latin typeface="Arial" panose="020B0604020202020204" pitchFamily="34" charset="0"/>
                <a:ea typeface="Times New Roman"/>
                <a:cs typeface="Arial" panose="020B0604020202020204" pitchFamily="34" charset="0"/>
                <a:sym typeface="Times New Roman"/>
              </a:rPr>
              <a:t>epidemia </a:t>
            </a:r>
            <a:r>
              <a:rPr lang="en-US" sz="1200" dirty="0">
                <a:latin typeface="Arial" panose="020B0604020202020204" pitchFamily="34" charset="0"/>
                <a:ea typeface="Times New Roman"/>
                <a:cs typeface="Arial" panose="020B0604020202020204" pitchFamily="34" charset="0"/>
                <a:sym typeface="Times New Roman"/>
              </a:rPr>
              <a:t>são as mesmas: mais casos de doença do que o esperado durante um determinado tempo e lugar. Algumas pessoas utilizam os termos indistintamente. Outras fazem uma distinção entre os dois termos, utilizando </a:t>
            </a:r>
            <a:r>
              <a:rPr lang="en-US" sz="1200" i="1" dirty="0">
                <a:latin typeface="Arial" panose="020B0604020202020204" pitchFamily="34" charset="0"/>
                <a:ea typeface="Times New Roman"/>
                <a:cs typeface="Arial" panose="020B0604020202020204" pitchFamily="34" charset="0"/>
                <a:sym typeface="Times New Roman"/>
              </a:rPr>
              <a:t>surto </a:t>
            </a:r>
            <a:r>
              <a:rPr lang="en-US" sz="1200" dirty="0">
                <a:latin typeface="Arial" panose="020B0604020202020204" pitchFamily="34" charset="0"/>
                <a:ea typeface="Times New Roman"/>
                <a:cs typeface="Arial" panose="020B0604020202020204" pitchFamily="34" charset="0"/>
                <a:sym typeface="Times New Roman"/>
              </a:rPr>
              <a:t>para uma situação mais local e </a:t>
            </a:r>
            <a:r>
              <a:rPr lang="en-US" sz="1200" i="1" dirty="0">
                <a:latin typeface="Arial" panose="020B0604020202020204" pitchFamily="34" charset="0"/>
                <a:ea typeface="Times New Roman"/>
                <a:cs typeface="Arial" panose="020B0604020202020204" pitchFamily="34" charset="0"/>
                <a:sym typeface="Times New Roman"/>
              </a:rPr>
              <a:t>epidemia </a:t>
            </a:r>
            <a:r>
              <a:rPr lang="en-US" sz="1200" dirty="0">
                <a:latin typeface="Arial" panose="020B0604020202020204" pitchFamily="34" charset="0"/>
                <a:ea typeface="Times New Roman"/>
                <a:cs typeface="Arial" panose="020B0604020202020204" pitchFamily="34" charset="0"/>
                <a:sym typeface="Times New Roman"/>
              </a:rPr>
              <a:t>para uma situação maior e mais generalizada.  O que é mais do que o esperado? Como é que se sabe? Alguns países utilizam </a:t>
            </a:r>
            <a:r>
              <a:rPr lang="en-US" sz="1200" b="1" dirty="0">
                <a:latin typeface="Arial" panose="020B0604020202020204" pitchFamily="34" charset="0"/>
                <a:ea typeface="Times New Roman"/>
                <a:cs typeface="Arial" panose="020B0604020202020204" pitchFamily="34" charset="0"/>
                <a:sym typeface="Times New Roman"/>
              </a:rPr>
              <a:t>limiares </a:t>
            </a:r>
            <a:r>
              <a:rPr lang="en-US" sz="1200" dirty="0">
                <a:latin typeface="Arial" panose="020B0604020202020204" pitchFamily="34" charset="0"/>
                <a:ea typeface="Times New Roman"/>
                <a:cs typeface="Arial" panose="020B0604020202020204" pitchFamily="34" charset="0"/>
                <a:sym typeface="Times New Roman"/>
              </a:rPr>
              <a:t>para fazer essa determinação. Os limiares podem ser calculados através da análise de dados de vigilância anteriores.</a:t>
            </a:r>
          </a:p>
          <a:p>
            <a:pPr marL="0" lvl="0" indent="0" algn="l" rtl="0">
              <a:spcBef>
                <a:spcPts val="1560"/>
              </a:spcBef>
              <a:spcAft>
                <a:spcPts val="0"/>
              </a:spcAft>
              <a:buNone/>
            </a:pPr>
            <a:endParaRPr dirty="0"/>
          </a:p>
        </p:txBody>
      </p:sp>
      <p:sp>
        <p:nvSpPr>
          <p:cNvPr id="285" name="Google Shape;285;p5: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5</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6: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00" name="Google Shape;300;p6: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Os gráficos deste diapositivo e do seguinte foram utilizados no Workshop 1, Lição 7, para ilustrar o conceito de limiares. </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A definição de um </a:t>
            </a:r>
            <a:r>
              <a:rPr lang="en-US" sz="1200" b="1" dirty="0">
                <a:solidFill>
                  <a:srgbClr val="FF0000"/>
                </a:solidFill>
                <a:latin typeface="Arial" panose="020B0604020202020204" pitchFamily="34" charset="0"/>
                <a:ea typeface="Times New Roman"/>
                <a:cs typeface="Arial" panose="020B0604020202020204" pitchFamily="34" charset="0"/>
                <a:sym typeface="Times New Roman"/>
              </a:rPr>
              <a:t>limiar </a:t>
            </a:r>
            <a:r>
              <a:rPr lang="en-US" sz="1200" dirty="0">
                <a:solidFill>
                  <a:srgbClr val="FF0000"/>
                </a:solidFill>
                <a:latin typeface="Arial" panose="020B0604020202020204" pitchFamily="34" charset="0"/>
                <a:ea typeface="Times New Roman"/>
                <a:cs typeface="Arial" panose="020B0604020202020204" pitchFamily="34" charset="0"/>
                <a:sym typeface="Times New Roman"/>
              </a:rPr>
              <a:t>é: a magnitude ou intensidade que deve ser excedida para que uma determinada reação, resultado ou resposta ocorra. </a:t>
            </a:r>
            <a:r>
              <a:rPr lang="en-US" sz="1200" dirty="0">
                <a:latin typeface="Arial" panose="020B0604020202020204" pitchFamily="34" charset="0"/>
                <a:ea typeface="Times New Roman"/>
                <a:cs typeface="Arial" panose="020B0604020202020204" pitchFamily="34" charset="0"/>
                <a:sym typeface="Times New Roman"/>
              </a:rPr>
              <a:t>Este gráfico mostra os dados de vigilância da doença diarreica no Botsuana com limiares. Um </a:t>
            </a:r>
            <a:r>
              <a:rPr lang="en-US" sz="1200" b="1" dirty="0">
                <a:latin typeface="Arial" panose="020B0604020202020204" pitchFamily="34" charset="0"/>
                <a:ea typeface="Times New Roman"/>
                <a:cs typeface="Arial" panose="020B0604020202020204" pitchFamily="34" charset="0"/>
                <a:sym typeface="Times New Roman"/>
              </a:rPr>
              <a:t>limiar de alerta </a:t>
            </a:r>
            <a:r>
              <a:rPr lang="en-US" sz="1200" dirty="0">
                <a:latin typeface="Arial" panose="020B0604020202020204" pitchFamily="34" charset="0"/>
                <a:ea typeface="Times New Roman"/>
                <a:cs typeface="Arial" panose="020B0604020202020204" pitchFamily="34" charset="0"/>
                <a:sym typeface="Times New Roman"/>
              </a:rPr>
              <a:t>(</a:t>
            </a:r>
            <a:r>
              <a:rPr lang="en-US" sz="1200" i="1" dirty="0">
                <a:latin typeface="Arial" panose="020B0604020202020204" pitchFamily="34" charset="0"/>
                <a:ea typeface="Times New Roman"/>
                <a:cs typeface="Arial" panose="020B0604020202020204" pitchFamily="34" charset="0"/>
                <a:sym typeface="Times New Roman"/>
              </a:rPr>
              <a:t>linha azul</a:t>
            </a:r>
            <a:r>
              <a:rPr lang="en-US" sz="1200" dirty="0">
                <a:latin typeface="Arial" panose="020B0604020202020204" pitchFamily="34" charset="0"/>
                <a:ea typeface="Times New Roman"/>
                <a:cs typeface="Arial" panose="020B0604020202020204" pitchFamily="34" charset="0"/>
                <a:sym typeface="Times New Roman"/>
              </a:rPr>
              <a:t>) sugere ao pessoal de saúde e à equipa de vigilância que é necessária uma investigação mais aprofundada. Um </a:t>
            </a:r>
            <a:r>
              <a:rPr lang="en-US" sz="1200" b="1" dirty="0">
                <a:latin typeface="Arial" panose="020B0604020202020204" pitchFamily="34" charset="0"/>
                <a:ea typeface="Times New Roman"/>
                <a:cs typeface="Arial" panose="020B0604020202020204" pitchFamily="34" charset="0"/>
                <a:sym typeface="Times New Roman"/>
              </a:rPr>
              <a:t>limiar de ação </a:t>
            </a:r>
            <a:r>
              <a:rPr lang="en-US" sz="1200" dirty="0">
                <a:latin typeface="Arial" panose="020B0604020202020204" pitchFamily="34" charset="0"/>
                <a:ea typeface="Times New Roman"/>
                <a:cs typeface="Arial" panose="020B0604020202020204" pitchFamily="34" charset="0"/>
                <a:sym typeface="Times New Roman"/>
              </a:rPr>
              <a:t>(</a:t>
            </a:r>
            <a:r>
              <a:rPr lang="en-US" sz="1200" i="1" dirty="0">
                <a:latin typeface="Arial" panose="020B0604020202020204" pitchFamily="34" charset="0"/>
                <a:ea typeface="Times New Roman"/>
                <a:cs typeface="Arial" panose="020B0604020202020204" pitchFamily="34" charset="0"/>
                <a:sym typeface="Times New Roman"/>
              </a:rPr>
              <a:t>linha vermelha</a:t>
            </a:r>
            <a:r>
              <a:rPr lang="en-US" sz="1200" dirty="0">
                <a:latin typeface="Arial" panose="020B0604020202020204" pitchFamily="34" charset="0"/>
                <a:ea typeface="Times New Roman"/>
                <a:cs typeface="Arial" panose="020B0604020202020204" pitchFamily="34" charset="0"/>
                <a:sym typeface="Times New Roman"/>
              </a:rPr>
              <a:t>) exige uma resposta ativa para além da confirmação ou do esclarecimento do problema.</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latin typeface="Arial" panose="020B0604020202020204" pitchFamily="34" charset="0"/>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Observação:</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É igualmente importante notar que, por vezes, existe apenas um único limiar, uma vez que um único caso de algumas doenças pode exigir uma ação, pelo que não seria necessário um limiar de alerta separado.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latin typeface="Arial" panose="020B0604020202020204" pitchFamily="34" charset="0"/>
                <a:ea typeface="Arial"/>
                <a:cs typeface="Arial" panose="020B0604020202020204" pitchFamily="34" charset="0"/>
                <a:sym typeface="Arial"/>
              </a:rPr>
              <a:t>Pergunta:</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O limiar de alerta ou de ação foi atingido durante alguma semana deste gráfico?</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a:t>
            </a:r>
            <a:r>
              <a:rPr lang="en-US" sz="1200" i="1" dirty="0">
                <a:latin typeface="Arial" panose="020B0604020202020204" pitchFamily="34" charset="0"/>
                <a:ea typeface="Times New Roman"/>
                <a:cs typeface="Arial" panose="020B0604020202020204" pitchFamily="34" charset="0"/>
                <a:sym typeface="Times New Roman"/>
              </a:rPr>
              <a:t> Não.</a:t>
            </a:r>
          </a:p>
          <a:p>
            <a:pPr marL="0" lvl="0" indent="0" algn="l" rtl="0">
              <a:spcBef>
                <a:spcPts val="1560"/>
              </a:spcBef>
              <a:spcAft>
                <a:spcPts val="0"/>
              </a:spcAft>
              <a:buNone/>
            </a:pPr>
            <a:endParaRPr dirty="0"/>
          </a:p>
        </p:txBody>
      </p:sp>
      <p:sp>
        <p:nvSpPr>
          <p:cNvPr id="301" name="Google Shape;301;p6: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6</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7: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14" name="Google Shape;314;p7: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0" marR="0" lvl="0" indent="0" algn="l" rtl="0">
              <a:lnSpc>
                <a:spcPct val="115000"/>
              </a:lnSpc>
              <a:spcBef>
                <a:spcPts val="600"/>
              </a:spcBef>
              <a:spcAft>
                <a:spcPts val="0"/>
              </a:spcAft>
              <a:buNone/>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err="1">
                <a:latin typeface="Arial" panose="020B0604020202020204" pitchFamily="34" charset="0"/>
                <a:ea typeface="Times New Roman"/>
                <a:cs typeface="Arial" panose="020B0604020202020204" pitchFamily="34" charset="0"/>
                <a:sym typeface="Times New Roman"/>
              </a:rPr>
              <a:t>Dizer</a:t>
            </a:r>
            <a:r>
              <a:rPr lang="en-US" sz="1200" b="1" u="sng" dirty="0">
                <a:latin typeface="Arial" panose="020B0604020202020204" pitchFamily="34" charset="0"/>
                <a:ea typeface="Times New Roman"/>
                <a:cs typeface="Arial" panose="020B0604020202020204" pitchFamily="34" charset="0"/>
                <a:sym typeface="Times New Roman"/>
              </a:rPr>
              <a:t>:</a:t>
            </a:r>
            <a:r>
              <a:rPr lang="en-US" sz="1200" dirty="0">
                <a:latin typeface="Arial" panose="020B0604020202020204" pitchFamily="34" charset="0"/>
                <a:ea typeface="Times New Roman"/>
                <a:cs typeface="Arial" panose="020B0604020202020204" pitchFamily="34" charset="0"/>
                <a:sym typeface="Times New Roman"/>
              </a:rPr>
              <a:t> Este diapositivo também foi mostrado anteriormente na </a:t>
            </a:r>
            <a:r>
              <a:rPr lang="en-US" sz="1200" b="1" dirty="0">
                <a:latin typeface="Arial" panose="020B0604020202020204" pitchFamily="34" charset="0"/>
                <a:ea typeface="Times New Roman"/>
                <a:cs typeface="Arial" panose="020B0604020202020204" pitchFamily="34" charset="0"/>
                <a:sym typeface="Times New Roman"/>
              </a:rPr>
              <a:t>Lição 7 do </a:t>
            </a:r>
            <a:r>
              <a:rPr lang="en-US" sz="1200" b="1" dirty="0" err="1">
                <a:latin typeface="Arial" panose="020B0604020202020204" pitchFamily="34" charset="0"/>
                <a:ea typeface="Times New Roman"/>
                <a:cs typeface="Arial" panose="020B0604020202020204" pitchFamily="34" charset="0"/>
                <a:sym typeface="Times New Roman"/>
              </a:rPr>
              <a:t>Oficina</a:t>
            </a:r>
            <a:r>
              <a:rPr lang="en-US" sz="1200" b="1" dirty="0">
                <a:latin typeface="Arial" panose="020B0604020202020204" pitchFamily="34" charset="0"/>
                <a:ea typeface="Times New Roman"/>
                <a:cs typeface="Arial" panose="020B0604020202020204" pitchFamily="34" charset="0"/>
                <a:sym typeface="Times New Roman"/>
              </a:rPr>
              <a:t> 1</a:t>
            </a:r>
            <a:r>
              <a:rPr lang="en-US" sz="1200" dirty="0">
                <a:latin typeface="Arial" panose="020B0604020202020204" pitchFamily="34" charset="0"/>
                <a:ea typeface="Times New Roman"/>
                <a:cs typeface="Arial" panose="020B0604020202020204" pitchFamily="34" charset="0"/>
                <a:sym typeface="Times New Roman"/>
              </a:rPr>
              <a:t>. O limiar para algumas doenças é simplesmente uma constante, como um único caso de cólera. Neste gráfico, o limiar é de cinco casos de </a:t>
            </a:r>
            <a:r>
              <a:rPr lang="en-US" sz="1200" i="1" dirty="0">
                <a:latin typeface="Arial" panose="020B0604020202020204" pitchFamily="34" charset="0"/>
                <a:ea typeface="Times New Roman"/>
                <a:cs typeface="Arial" panose="020B0604020202020204" pitchFamily="34" charset="0"/>
                <a:sym typeface="Times New Roman"/>
              </a:rPr>
              <a:t>Salmonella </a:t>
            </a:r>
            <a:r>
              <a:rPr lang="en-US" sz="1200" dirty="0">
                <a:latin typeface="Arial" panose="020B0604020202020204" pitchFamily="34" charset="0"/>
                <a:ea typeface="Times New Roman"/>
                <a:cs typeface="Arial" panose="020B0604020202020204" pitchFamily="34" charset="0"/>
                <a:sym typeface="Times New Roman"/>
              </a:rPr>
              <a:t>num mês.</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Vês indícios de um possível surto (</a:t>
            </a:r>
            <a:r>
              <a:rPr lang="en-US" sz="1200" i="1" dirty="0">
                <a:latin typeface="Arial" panose="020B0604020202020204" pitchFamily="34" charset="0"/>
                <a:ea typeface="Times New Roman"/>
                <a:cs typeface="Arial" panose="020B0604020202020204" pitchFamily="34" charset="0"/>
                <a:sym typeface="Times New Roman"/>
              </a:rPr>
              <a:t>ou surtos</a:t>
            </a:r>
            <a:r>
              <a:rPr lang="en-US" sz="1200" dirty="0">
                <a:latin typeface="Arial" panose="020B0604020202020204" pitchFamily="34" charset="0"/>
                <a:ea typeface="Times New Roman"/>
                <a:cs typeface="Arial" panose="020B0604020202020204" pitchFamily="34" charset="0"/>
                <a:sym typeface="Times New Roman"/>
              </a:rPr>
              <a:t>) neste gráfico? Se sim, o que é que vê?</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a:t>
            </a:r>
            <a:r>
              <a:rPr lang="en-US" sz="1200" i="1" dirty="0">
                <a:latin typeface="Arial" panose="020B0604020202020204" pitchFamily="34" charset="0"/>
                <a:ea typeface="Times New Roman"/>
                <a:cs typeface="Arial" panose="020B0604020202020204" pitchFamily="34" charset="0"/>
                <a:sym typeface="Times New Roman"/>
              </a:rPr>
              <a:t> Sim (qualquer mês em que os casos observados ultrapassem o limiar), nomeadamente de </a:t>
            </a:r>
            <a:r>
              <a:rPr lang="en-US" sz="1200" i="1" dirty="0" err="1">
                <a:latin typeface="Arial" panose="020B0604020202020204" pitchFamily="34" charset="0"/>
                <a:ea typeface="Times New Roman"/>
                <a:cs typeface="Arial" panose="020B0604020202020204" pitchFamily="34" charset="0"/>
                <a:sym typeface="Times New Roman"/>
              </a:rPr>
              <a:t>Fevereiro</a:t>
            </a:r>
            <a:r>
              <a:rPr lang="en-US" sz="1200" i="1" dirty="0">
                <a:latin typeface="Arial" panose="020B0604020202020204" pitchFamily="34" charset="0"/>
                <a:ea typeface="Times New Roman"/>
                <a:cs typeface="Arial" panose="020B0604020202020204" pitchFamily="34" charset="0"/>
                <a:sym typeface="Times New Roman"/>
              </a:rPr>
              <a:t> a Agosto de 2013.</a:t>
            </a:r>
          </a:p>
          <a:p>
            <a:pPr marL="0" lvl="0" indent="0" algn="l" rtl="0">
              <a:spcBef>
                <a:spcPts val="1560"/>
              </a:spcBef>
              <a:spcAft>
                <a:spcPts val="0"/>
              </a:spcAft>
              <a:buNone/>
            </a:pPr>
            <a:endParaRPr dirty="0"/>
          </a:p>
        </p:txBody>
      </p:sp>
      <p:sp>
        <p:nvSpPr>
          <p:cNvPr id="315" name="Google Shape;315;p7: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7</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8: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26" name="Google Shape;326;p8: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lnSpc>
                <a:spcPct val="115000"/>
              </a:lnSpc>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endParaRPr lang="en-US" sz="1200" dirty="0">
              <a:latin typeface="Arial" panose="020B0604020202020204" pitchFamily="34" charset="0"/>
              <a:cs typeface="Arial" panose="020B0604020202020204" pitchFamily="34" charset="0"/>
            </a:endParaRP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Como é que identificamos os surtos?</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
                <a:srgbClr val="000000"/>
              </a:buClr>
              <a:buSzPts val="1400"/>
              <a:buFont typeface="Wingdings" panose="05000000000000000000" pitchFamily="2" charset="2"/>
              <a:buChar char="§"/>
              <a:tabLst/>
              <a:defRPr/>
            </a:pPr>
            <a:r>
              <a:rPr lang="en-US" sz="1200" b="1" u="sng" dirty="0">
                <a:latin typeface="Arial" panose="020B0604020202020204" pitchFamily="34" charset="0"/>
                <a:ea typeface="Times New Roman"/>
                <a:cs typeface="Arial" panose="020B0604020202020204" pitchFamily="34" charset="0"/>
                <a:sym typeface="Times New Roman"/>
              </a:rPr>
              <a:t>Confirmar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a(s) resposta(s). </a:t>
            </a:r>
            <a:r>
              <a:rPr lang="en-US" sz="1200" b="1" dirty="0">
                <a:latin typeface="Arial" panose="020B0604020202020204" pitchFamily="34" charset="0"/>
                <a:ea typeface="Times New Roman"/>
                <a:cs typeface="Arial" panose="020B0604020202020204" pitchFamily="34" charset="0"/>
                <a:sym typeface="Times New Roman"/>
              </a:rPr>
              <a:t>Resposta: </a:t>
            </a:r>
            <a:r>
              <a:rPr lang="en-US" sz="1200" i="1" dirty="0">
                <a:latin typeface="Arial" panose="020B0604020202020204" pitchFamily="34" charset="0"/>
                <a:ea typeface="Times New Roman"/>
                <a:cs typeface="Arial" panose="020B0604020202020204" pitchFamily="34" charset="0"/>
                <a:sym typeface="Times New Roman"/>
              </a:rPr>
              <a:t>Os surtos são normalmente identificados ou reconhecidos de algumas formas diferentes. </a:t>
            </a:r>
            <a:r>
              <a:rPr lang="en-US" sz="1200" b="1" i="0" dirty="0">
                <a:latin typeface="Arial" panose="020B0604020202020204" pitchFamily="34" charset="0"/>
                <a:ea typeface="Times New Roman"/>
                <a:cs typeface="Arial" panose="020B0604020202020204" pitchFamily="34" charset="0"/>
                <a:sym typeface="Times New Roman"/>
              </a:rPr>
              <a:t>&lt;CLICAR&gt;</a:t>
            </a:r>
          </a:p>
          <a:p>
            <a:pPr marL="0" marR="0" lvl="0" indent="0" algn="l" rtl="0">
              <a:lnSpc>
                <a:spcPct val="115000"/>
              </a:lnSpc>
              <a:spcBef>
                <a:spcPts val="600"/>
              </a:spcBef>
              <a:spcAft>
                <a:spcPts val="0"/>
              </a:spcAft>
              <a:buFont typeface="Wingdings" panose="05000000000000000000" pitchFamily="2" charset="2"/>
              <a:buNone/>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
                <a:srgbClr val="000000"/>
              </a:buClr>
              <a:buSzPts val="1400"/>
              <a:buFont typeface="Wingdings" panose="05000000000000000000" pitchFamily="2" charset="2"/>
              <a:buChar char="§"/>
              <a:tabLst/>
              <a:defRPr/>
            </a:pPr>
            <a:r>
              <a:rPr lang="en-US" sz="1200" b="1" i="0" u="sng" dirty="0">
                <a:latin typeface="Arial" panose="020B0604020202020204" pitchFamily="34" charset="0"/>
                <a:ea typeface="Times New Roman"/>
                <a:cs typeface="Arial" panose="020B0604020202020204" pitchFamily="34" charset="0"/>
                <a:sym typeface="Times New Roman"/>
              </a:rPr>
              <a:t>Diga:</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Durante o Workshop 1, discutimos a revisão dos dados de vigilância regularmente para identificar aumentos na ocorrência de doenças que poderiam refletir um possível surto. </a:t>
            </a:r>
            <a:r>
              <a:rPr lang="en-US" sz="1200" b="1" i="0" dirty="0">
                <a:latin typeface="Arial" panose="020B0604020202020204" pitchFamily="34" charset="0"/>
                <a:ea typeface="Times New Roman"/>
                <a:cs typeface="Arial" panose="020B0604020202020204" pitchFamily="34" charset="0"/>
                <a:sym typeface="Times New Roman"/>
              </a:rPr>
              <a:t>&lt;CLICAR&gt; </a:t>
            </a:r>
            <a:r>
              <a:rPr lang="en-US" sz="1200" dirty="0">
                <a:latin typeface="Arial" panose="020B0604020202020204" pitchFamily="34" charset="0"/>
                <a:ea typeface="Times New Roman"/>
                <a:cs typeface="Arial" panose="020B0604020202020204" pitchFamily="34" charset="0"/>
                <a:sym typeface="Times New Roman"/>
              </a:rPr>
              <a:t>Um clínico ou um veterinário pode notar e relatar um único caso incomum ou alguns pacientes com uma doença específica (por exemplo: meningite bacteriana em mais de um paciente pediátrico). </a:t>
            </a:r>
            <a:r>
              <a:rPr lang="en-US" sz="1200" b="1" i="0" dirty="0">
                <a:latin typeface="Arial" panose="020B0604020202020204" pitchFamily="34" charset="0"/>
                <a:ea typeface="Times New Roman"/>
                <a:cs typeface="Arial" panose="020B0604020202020204" pitchFamily="34" charset="0"/>
                <a:sym typeface="Times New Roman"/>
              </a:rPr>
              <a:t>&lt;CLICAR&gt;</a:t>
            </a:r>
          </a:p>
          <a:p>
            <a:pPr marL="171450" marR="0" lvl="0" indent="-171450" algn="l" defTabSz="914400" rtl="0" eaLnBrk="1" fontAlgn="auto" latinLnBrk="0" hangingPunct="1">
              <a:lnSpc>
                <a:spcPct val="115000"/>
              </a:lnSpc>
              <a:spcBef>
                <a:spcPts val="600"/>
              </a:spcBef>
              <a:spcAft>
                <a:spcPts val="0"/>
              </a:spcAft>
              <a:buClr>
                <a:srgbClr val="000000"/>
              </a:buClr>
              <a:buSzPts val="1400"/>
              <a:buFont typeface="Wingdings" panose="05000000000000000000" pitchFamily="2" charset="2"/>
              <a:buChar char="§"/>
              <a:tabLst/>
              <a:defRPr/>
            </a:pPr>
            <a:endParaRPr lang="en-US" sz="1200" b="1" i="0" dirty="0">
              <a:latin typeface="Arial" panose="020B0604020202020204" pitchFamily="34" charset="0"/>
              <a:ea typeface="Times New Roman"/>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600"/>
              </a:spcBef>
              <a:spcAft>
                <a:spcPts val="0"/>
              </a:spcAft>
              <a:buClr>
                <a:srgbClr val="000000"/>
              </a:buClr>
              <a:buSzPts val="1400"/>
              <a:buFont typeface="Wingdings" panose="05000000000000000000" pitchFamily="2" charset="2"/>
              <a:buChar char="§"/>
              <a:tabLst/>
              <a:defRPr/>
            </a:pPr>
            <a:r>
              <a:rPr lang="en-US" sz="1200" b="1" i="0" u="sng" dirty="0" err="1">
                <a:latin typeface="Arial" panose="020B0604020202020204" pitchFamily="34" charset="0"/>
                <a:ea typeface="Times New Roman"/>
                <a:cs typeface="Arial" panose="020B0604020202020204" pitchFamily="34" charset="0"/>
                <a:sym typeface="Times New Roman"/>
              </a:rPr>
              <a:t>Dizer</a:t>
            </a:r>
            <a:r>
              <a:rPr lang="en-US" sz="1200" b="1" i="0" u="sng" dirty="0">
                <a:latin typeface="Arial" panose="020B0604020202020204" pitchFamily="34" charset="0"/>
                <a:ea typeface="Times New Roman"/>
                <a:cs typeface="Arial" panose="020B0604020202020204" pitchFamily="34" charset="0"/>
                <a:sym typeface="Times New Roman"/>
              </a:rPr>
              <a:t>:</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Da mesma forma, o laboratório pode detetar um caso de uma doença incomum, ou o pessoal do laboratório pode notar um aumento nos pedidos ou testes positivos de uma determinada doença. </a:t>
            </a:r>
            <a:r>
              <a:rPr lang="en-US" sz="1200" b="1" i="0" dirty="0">
                <a:latin typeface="Arial" panose="020B0604020202020204" pitchFamily="34" charset="0"/>
                <a:ea typeface="Times New Roman"/>
                <a:cs typeface="Arial" panose="020B0604020202020204" pitchFamily="34" charset="0"/>
                <a:sym typeface="Times New Roman"/>
              </a:rPr>
              <a:t>&lt;CLICAR&gt; </a:t>
            </a:r>
            <a:r>
              <a:rPr lang="en-US" sz="1200" dirty="0">
                <a:latin typeface="Arial" panose="020B0604020202020204" pitchFamily="34" charset="0"/>
                <a:ea typeface="Times New Roman"/>
                <a:cs typeface="Arial" panose="020B0604020202020204" pitchFamily="34" charset="0"/>
                <a:sym typeface="Times New Roman"/>
              </a:rPr>
              <a:t>Um evento de desastre natural ou causado pelo homem pode desencadear uma maior vigilância. </a:t>
            </a:r>
            <a:r>
              <a:rPr lang="en-US" sz="1200" b="1" i="0" dirty="0">
                <a:latin typeface="Arial" panose="020B0604020202020204" pitchFamily="34" charset="0"/>
                <a:ea typeface="Times New Roman"/>
                <a:cs typeface="Arial" panose="020B0604020202020204" pitchFamily="34" charset="0"/>
                <a:sym typeface="Times New Roman"/>
              </a:rPr>
              <a:t>&lt;CLICAR&gt; </a:t>
            </a: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endParaRPr lang="en-US" sz="1200" b="1" i="0" dirty="0">
              <a:latin typeface="Arial" panose="020B0604020202020204" pitchFamily="34" charset="0"/>
              <a:ea typeface="Times New Roman"/>
              <a:cs typeface="Arial" panose="020B0604020202020204" pitchFamily="34" charset="0"/>
              <a:sym typeface="Times New Roman"/>
            </a:endParaRP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r>
              <a:rPr lang="en-US" sz="1200" dirty="0">
                <a:latin typeface="Arial" panose="020B0604020202020204" pitchFamily="34" charset="0"/>
                <a:ea typeface="Times New Roman"/>
                <a:cs typeface="Arial" panose="020B0604020202020204" pitchFamily="34" charset="0"/>
                <a:sym typeface="Times New Roman"/>
              </a:rPr>
              <a:t>Um membro do público preocupado pode contactar o centro de saúde ou o serviço de saúde pública sobre casos na comunidade. </a:t>
            </a:r>
            <a:r>
              <a:rPr lang="en-US" sz="1200" b="1" i="0" dirty="0">
                <a:latin typeface="Arial" panose="020B0604020202020204" pitchFamily="34" charset="0"/>
                <a:ea typeface="Times New Roman"/>
                <a:cs typeface="Arial" panose="020B0604020202020204" pitchFamily="34" charset="0"/>
                <a:sym typeface="Times New Roman"/>
              </a:rPr>
              <a:t>&lt;CLICAR&gt;</a:t>
            </a: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endParaRPr lang="en-US" sz="1200" b="1" i="0" dirty="0">
              <a:latin typeface="Arial" panose="020B0604020202020204" pitchFamily="34" charset="0"/>
              <a:ea typeface="Times New Roman"/>
              <a:cs typeface="Arial" panose="020B0604020202020204" pitchFamily="34" charset="0"/>
              <a:sym typeface="Times New Roman"/>
            </a:endParaRP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r>
              <a:rPr lang="en-US" sz="1200" dirty="0">
                <a:latin typeface="Arial" panose="020B0604020202020204" pitchFamily="34" charset="0"/>
                <a:ea typeface="Times New Roman"/>
                <a:cs typeface="Arial" panose="020B0604020202020204" pitchFamily="34" charset="0"/>
                <a:sym typeface="Times New Roman"/>
              </a:rPr>
              <a:t>Do mesmo modo, os meios de comunicação tradicionais (jornais, televisão, etc.) podem ser os primeiros a noticiar uma suspeita de surto.</a:t>
            </a:r>
            <a:endParaRPr lang="en-US" sz="1200" b="1" i="0" dirty="0">
              <a:latin typeface="Arial" panose="020B0604020202020204" pitchFamily="34" charset="0"/>
              <a:ea typeface="Times New Roman"/>
              <a:cs typeface="Arial" panose="020B0604020202020204" pitchFamily="34" charset="0"/>
              <a:sym typeface="Times New Roman"/>
            </a:endParaRP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endParaRPr lang="en-US" sz="1200" b="1" i="0" dirty="0">
              <a:latin typeface="Arial" panose="020B0604020202020204" pitchFamily="34" charset="0"/>
              <a:ea typeface="Times New Roman"/>
              <a:cs typeface="Arial" panose="020B0604020202020204" pitchFamily="34" charset="0"/>
              <a:sym typeface="Times New Roman"/>
            </a:endParaRPr>
          </a:p>
          <a:p>
            <a:pPr marL="628650" marR="0" lvl="1" indent="-17145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Char char="o"/>
              <a:tabLst/>
              <a:defRPr/>
            </a:pPr>
            <a:r>
              <a:rPr lang="en-US" sz="1200" dirty="0">
                <a:latin typeface="Arial" panose="020B0604020202020204" pitchFamily="34" charset="0"/>
                <a:ea typeface="Times New Roman"/>
                <a:cs typeface="Arial" panose="020B0604020202020204" pitchFamily="34" charset="0"/>
                <a:sym typeface="Times New Roman"/>
              </a:rPr>
              <a:t>Mais recentemente, os relatos de um surto suspeito ou de um conjunto de casos podem aparecer nas redes sociais.  </a:t>
            </a:r>
          </a:p>
          <a:p>
            <a:pPr marL="457200" marR="0" lvl="1" indent="0" algn="l" defTabSz="914400" rtl="0" eaLnBrk="1" fontAlgn="auto" latinLnBrk="0" hangingPunct="1">
              <a:lnSpc>
                <a:spcPct val="115000"/>
              </a:lnSpc>
              <a:spcBef>
                <a:spcPts val="600"/>
              </a:spcBef>
              <a:spcAft>
                <a:spcPts val="0"/>
              </a:spcAft>
              <a:buClr>
                <a:srgbClr val="000000"/>
              </a:buClr>
              <a:buSzPts val="1400"/>
              <a:buFont typeface="Courier New" panose="02070309020205020404" pitchFamily="49" charset="0"/>
              <a:buNone/>
              <a:tabLst/>
              <a:defRPr/>
            </a:pPr>
            <a:r>
              <a:rPr lang="en-US" sz="1200" dirty="0">
                <a:latin typeface="Arial" panose="020B0604020202020204" pitchFamily="34" charset="0"/>
                <a:ea typeface="Times New Roman"/>
                <a:cs typeface="Arial" panose="020B0604020202020204" pitchFamily="34" charset="0"/>
                <a:sym typeface="Times New Roman"/>
              </a:rPr>
              <a:t> </a:t>
            </a:r>
          </a:p>
          <a:p>
            <a:pPr marL="171450" marR="0" lvl="0" indent="-171450" algn="l" rtl="0">
              <a:lnSpc>
                <a:spcPct val="115000"/>
              </a:lnSpc>
              <a:spcBef>
                <a:spcPts val="0"/>
              </a:spcBef>
              <a:spcAft>
                <a:spcPts val="0"/>
              </a:spcAft>
              <a:buFont typeface="Wingdings" panose="05000000000000000000" pitchFamily="2" charset="2"/>
              <a:buChar char="§"/>
            </a:pPr>
            <a:r>
              <a:rPr lang="en-US" sz="1200" b="1" i="0" u="sng" dirty="0" err="1">
                <a:latin typeface="Arial" panose="020B0604020202020204" pitchFamily="34" charset="0"/>
                <a:ea typeface="Times New Roman"/>
                <a:cs typeface="Arial" panose="020B0604020202020204" pitchFamily="34" charset="0"/>
                <a:sym typeface="Times New Roman"/>
              </a:rPr>
              <a:t>Dizer</a:t>
            </a:r>
            <a:r>
              <a:rPr lang="en-US" sz="1200" b="1" i="0" u="sng" dirty="0">
                <a:latin typeface="Arial" panose="020B0604020202020204" pitchFamily="34" charset="0"/>
                <a:ea typeface="Times New Roman"/>
                <a:cs typeface="Arial" panose="020B0604020202020204" pitchFamily="34" charset="0"/>
                <a:sym typeface="Times New Roman"/>
              </a:rPr>
              <a:t>:</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O pessoal de saúde pública deve investigar estas notificações, especialmente se receberem várias notificações de diferentes fontes.</a:t>
            </a:r>
          </a:p>
          <a:p>
            <a:pPr marL="171450" marR="0" lvl="0" indent="-171450" algn="l" rtl="0">
              <a:lnSpc>
                <a:spcPct val="115000"/>
              </a:lnSpc>
              <a:spcBef>
                <a:spcPts val="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Conhecem algum exemplo em que </a:t>
            </a:r>
            <a:r>
              <a:rPr lang="en-US" sz="1200" b="1" dirty="0">
                <a:latin typeface="Arial" panose="020B0604020202020204" pitchFamily="34" charset="0"/>
                <a:ea typeface="Times New Roman"/>
                <a:cs typeface="Arial" panose="020B0604020202020204" pitchFamily="34" charset="0"/>
                <a:sym typeface="Times New Roman"/>
              </a:rPr>
              <a:t>um clínico </a:t>
            </a:r>
            <a:r>
              <a:rPr lang="en-US" sz="1200" dirty="0">
                <a:latin typeface="Arial" panose="020B0604020202020204" pitchFamily="34" charset="0"/>
                <a:ea typeface="Times New Roman"/>
                <a:cs typeface="Arial" panose="020B0604020202020204" pitchFamily="34" charset="0"/>
                <a:sym typeface="Times New Roman"/>
              </a:rPr>
              <a:t>ou um </a:t>
            </a:r>
            <a:r>
              <a:rPr lang="en-US" sz="1200" b="1" dirty="0">
                <a:latin typeface="Arial" panose="020B0604020202020204" pitchFamily="34" charset="0"/>
                <a:ea typeface="Times New Roman"/>
                <a:cs typeface="Arial" panose="020B0604020202020204" pitchFamily="34" charset="0"/>
                <a:sym typeface="Times New Roman"/>
              </a:rPr>
              <a:t>veterinário </a:t>
            </a:r>
            <a:r>
              <a:rPr lang="en-US" sz="1200" dirty="0">
                <a:latin typeface="Arial" panose="020B0604020202020204" pitchFamily="34" charset="0"/>
                <a:ea typeface="Times New Roman"/>
                <a:cs typeface="Arial" panose="020B0604020202020204" pitchFamily="34" charset="0"/>
                <a:sym typeface="Times New Roman"/>
              </a:rPr>
              <a:t>se tenha apercebido de um único caso invulgar ou de um aumento de casos de uma doença específica no distrito?</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resposta(s). </a:t>
            </a:r>
          </a:p>
          <a:p>
            <a:pPr marL="171450" marR="0" lvl="0" indent="-171450" algn="l" rtl="0">
              <a:lnSpc>
                <a:spcPct val="115000"/>
              </a:lnSpc>
              <a:spcBef>
                <a:spcPts val="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Conhece algum caso em que </a:t>
            </a:r>
            <a:r>
              <a:rPr lang="en-US" sz="1200" b="1" dirty="0">
                <a:latin typeface="Arial" panose="020B0604020202020204" pitchFamily="34" charset="0"/>
                <a:ea typeface="Times New Roman"/>
                <a:cs typeface="Arial" panose="020B0604020202020204" pitchFamily="34" charset="0"/>
                <a:sym typeface="Times New Roman"/>
              </a:rPr>
              <a:t>os meios de comunicação social </a:t>
            </a:r>
            <a:r>
              <a:rPr lang="en-US" sz="1200" dirty="0">
                <a:latin typeface="Arial" panose="020B0604020202020204" pitchFamily="34" charset="0"/>
                <a:ea typeface="Times New Roman"/>
                <a:cs typeface="Arial" panose="020B0604020202020204" pitchFamily="34" charset="0"/>
                <a:sym typeface="Times New Roman"/>
              </a:rPr>
              <a:t>tenham levantado preocupações sobre uma doença que os funcionários da saúde não conheciam no seu distrito? </a:t>
            </a:r>
          </a:p>
          <a:p>
            <a:pPr marL="171450" marR="0" lvl="0" indent="-171450" algn="l" rtl="0">
              <a:lnSpc>
                <a:spcPct val="115000"/>
              </a:lnSpc>
              <a:spcBef>
                <a:spcPts val="0"/>
              </a:spcBef>
              <a:spcAft>
                <a:spcPts val="0"/>
              </a:spcAft>
              <a:buFont typeface="Wingdings" panose="05000000000000000000" pitchFamily="2" charset="2"/>
              <a:buChar char="§"/>
            </a:pPr>
            <a:endParaRPr lang="en-US" sz="1200" dirty="0">
              <a:latin typeface="Arial" panose="020B0604020202020204" pitchFamily="34" charset="0"/>
              <a:cs typeface="Arial" panose="020B0604020202020204" pitchFamily="34" charset="0"/>
              <a:sym typeface="Times New Roman"/>
            </a:endParaRPr>
          </a:p>
          <a:p>
            <a:pPr marL="171450" marR="0" lvl="0" indent="-171450" algn="l" defTabSz="914400" rtl="0" eaLnBrk="1" fontAlgn="auto" latinLnBrk="0" hangingPunct="1">
              <a:lnSpc>
                <a:spcPct val="115000"/>
              </a:lnSpc>
              <a:spcBef>
                <a:spcPts val="0"/>
              </a:spcBef>
              <a:spcAft>
                <a:spcPts val="0"/>
              </a:spcAft>
              <a:buClr>
                <a:srgbClr val="000000"/>
              </a:buClr>
              <a:buSzPts val="1400"/>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sym typeface="Times New Roman"/>
              </a:rPr>
              <a:t>Confirmar</a:t>
            </a:r>
            <a:r>
              <a:rPr lang="en-US" sz="1200" b="1" u="none" dirty="0">
                <a:latin typeface="Arial" panose="020B0604020202020204" pitchFamily="34" charset="0"/>
                <a:cs typeface="Arial" panose="020B0604020202020204" pitchFamily="34" charset="0"/>
                <a:sym typeface="Times New Roman"/>
              </a:rPr>
              <a:t> </a:t>
            </a:r>
            <a:r>
              <a:rPr lang="en-US" sz="1200" dirty="0">
                <a:latin typeface="Arial" panose="020B0604020202020204" pitchFamily="34" charset="0"/>
                <a:cs typeface="Arial" panose="020B0604020202020204" pitchFamily="34" charset="0"/>
                <a:sym typeface="Times New Roman"/>
              </a:rPr>
              <a:t>a(s) resposta(s). </a:t>
            </a:r>
          </a:p>
        </p:txBody>
      </p:sp>
      <p:sp>
        <p:nvSpPr>
          <p:cNvPr id="327" name="Google Shape;327;p8: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8</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p9:notes"/>
          <p:cNvSpPr>
            <a:spLocks noGrp="1" noRot="1" noChangeAspect="1"/>
          </p:cNvSpPr>
          <p:nvPr>
            <p:ph type="sldImg" idx="2"/>
          </p:nvPr>
        </p:nvSpPr>
        <p:spPr>
          <a:xfrm>
            <a:off x="409575" y="698500"/>
            <a:ext cx="6192838" cy="3484563"/>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
        <p:nvSpPr>
          <p:cNvPr id="333" name="Google Shape;333;p9:notes"/>
          <p:cNvSpPr txBox="1">
            <a:spLocks noGrp="1"/>
          </p:cNvSpPr>
          <p:nvPr>
            <p:ph type="body" idx="1"/>
          </p:nvPr>
        </p:nvSpPr>
        <p:spPr>
          <a:xfrm>
            <a:off x="701675" y="4416425"/>
            <a:ext cx="5607050" cy="4181475"/>
          </a:xfrm>
          <a:prstGeom prst="rect">
            <a:avLst/>
          </a:prstGeom>
          <a:noFill/>
          <a:ln>
            <a:noFill/>
          </a:ln>
        </p:spPr>
        <p:txBody>
          <a:bodyPr spcFirstLastPara="1" wrap="square" lIns="93150" tIns="46575" rIns="93150" bIns="46575" anchor="t" anchorCtr="0">
            <a:noAutofit/>
          </a:bodyPr>
          <a:lstStyle/>
          <a:p>
            <a:pPr marL="0" marR="0" lvl="0" indent="0" algn="l" rtl="0">
              <a:spcBef>
                <a:spcPts val="0"/>
              </a:spcBef>
              <a:spcAft>
                <a:spcPts val="0"/>
              </a:spcAft>
              <a:buNone/>
            </a:pPr>
            <a:r>
              <a:rPr lang="en-US" sz="1200" b="1" dirty="0">
                <a:latin typeface="Arial" panose="020B0604020202020204" pitchFamily="34" charset="0"/>
                <a:ea typeface="Arial"/>
                <a:cs typeface="Arial" panose="020B0604020202020204" pitchFamily="34" charset="0"/>
                <a:sym typeface="Arial"/>
              </a:rPr>
              <a:t>Notas do instrutor:</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i="0" u="sng" dirty="0">
                <a:latin typeface="Arial" panose="020B0604020202020204" pitchFamily="34" charset="0"/>
                <a:ea typeface="Times New Roman"/>
                <a:cs typeface="Arial" panose="020B0604020202020204" pitchFamily="34" charset="0"/>
                <a:sym typeface="Times New Roman"/>
              </a:rPr>
              <a:t>Digamos:</a:t>
            </a:r>
            <a:r>
              <a:rPr lang="en-US" sz="1200" b="1" i="0"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vamos supor que encontrámos um aumento de casos (um potencial surto) através de um dos métodos que acabámos de discutir. Devemos investigar? </a:t>
            </a:r>
            <a:r>
              <a:rPr lang="en-US" sz="1200" b="1" dirty="0">
                <a:latin typeface="Arial" panose="020B0604020202020204" pitchFamily="34" charset="0"/>
                <a:ea typeface="Arial"/>
                <a:cs typeface="Arial" panose="020B0604020202020204" pitchFamily="34" charset="0"/>
                <a:sym typeface="Arial"/>
              </a:rPr>
              <a:t>&lt;CLICAR&gt; </a:t>
            </a:r>
          </a:p>
          <a:p>
            <a:pPr marL="171450" marR="0" lvl="0" indent="-171450" algn="l" rtl="0">
              <a:lnSpc>
                <a:spcPct val="115000"/>
              </a:lnSpc>
              <a:spcBef>
                <a:spcPts val="600"/>
              </a:spcBef>
              <a:spcAft>
                <a:spcPts val="0"/>
              </a:spcAft>
              <a:buFont typeface="Wingdings" panose="05000000000000000000" pitchFamily="2" charset="2"/>
              <a:buChar char="§"/>
            </a:pPr>
            <a:endParaRPr lang="en-US" sz="1200" b="1" dirty="0">
              <a:latin typeface="Arial" panose="020B0604020202020204" pitchFamily="34" charset="0"/>
              <a:ea typeface="Arial"/>
              <a:cs typeface="Arial" panose="020B0604020202020204" pitchFamily="34" charset="0"/>
              <a:sym typeface="Arial"/>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Perguntar:</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Que factores relacionados com a doença podem influenciar o facto de os profissionais de saúde pública deverem investigar um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i="1"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v"/>
            </a:pPr>
            <a:r>
              <a:rPr lang="en-US" sz="1200" b="1" i="1" dirty="0">
                <a:latin typeface="Arial" panose="020B0604020202020204" pitchFamily="34" charset="0"/>
                <a:ea typeface="Times New Roman"/>
                <a:cs typeface="Arial" panose="020B0604020202020204" pitchFamily="34" charset="0"/>
                <a:sym typeface="Times New Roman"/>
              </a:rPr>
              <a:t>Escrever sugestões numa página do flip chart e comparar com as informações deste diapositivo &lt;CLICAR&gt; e comparar.</a:t>
            </a:r>
          </a:p>
          <a:p>
            <a:pPr marL="171450" marR="0" lvl="0" indent="-171450" algn="l" rtl="0">
              <a:lnSpc>
                <a:spcPct val="115000"/>
              </a:lnSpc>
              <a:spcBef>
                <a:spcPts val="600"/>
              </a:spcBef>
              <a:spcAft>
                <a:spcPts val="0"/>
              </a:spcAft>
              <a:buFont typeface="Wingdings" panose="05000000000000000000" pitchFamily="2" charset="2"/>
              <a:buChar char="v"/>
            </a:pPr>
            <a:endParaRPr lang="en-US" sz="1200" b="1" i="1" dirty="0">
              <a:latin typeface="Arial" panose="020B0604020202020204" pitchFamily="34" charset="0"/>
              <a:ea typeface="Arial"/>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Arial"/>
                <a:cs typeface="Arial" panose="020B0604020202020204" pitchFamily="34" charset="0"/>
                <a:sym typeface="Arial"/>
              </a:rPr>
              <a:t>Pergunte:</a:t>
            </a:r>
            <a:r>
              <a:rPr lang="en-US" sz="1200" b="1" u="none" dirty="0">
                <a:latin typeface="Arial" panose="020B0604020202020204" pitchFamily="34" charset="0"/>
                <a:ea typeface="Arial"/>
                <a:cs typeface="Arial" panose="020B0604020202020204" pitchFamily="34" charset="0"/>
                <a:sym typeface="Arial"/>
              </a:rPr>
              <a:t> </a:t>
            </a:r>
            <a:r>
              <a:rPr lang="en-US" sz="1200" dirty="0">
                <a:latin typeface="Arial" panose="020B0604020202020204" pitchFamily="34" charset="0"/>
                <a:ea typeface="Times New Roman"/>
                <a:cs typeface="Arial" panose="020B0604020202020204" pitchFamily="34" charset="0"/>
                <a:sym typeface="Times New Roman"/>
              </a:rPr>
              <a:t>Na sua opinião, que factores do Ministério da Saúde, da Agricultura e do Ambiente influenciam o facto de os profissionais de saúde pública deverem investigar um surto?</a:t>
            </a:r>
          </a:p>
          <a:p>
            <a:pPr marL="171450" marR="0" lvl="0" indent="-171450" algn="l" rtl="0">
              <a:lnSpc>
                <a:spcPct val="115000"/>
              </a:lnSpc>
              <a:spcBef>
                <a:spcPts val="600"/>
              </a:spcBef>
              <a:spcAft>
                <a:spcPts val="0"/>
              </a:spcAft>
              <a:buFont typeface="Wingdings" panose="05000000000000000000" pitchFamily="2" charset="2"/>
              <a:buChar char="§"/>
            </a:pPr>
            <a:endParaRPr lang="en-US" sz="1200" dirty="0">
              <a:latin typeface="Arial" panose="020B0604020202020204" pitchFamily="34" charset="0"/>
              <a:ea typeface="Times New Roman"/>
              <a:cs typeface="Arial" panose="020B0604020202020204" pitchFamily="34" charset="0"/>
              <a:sym typeface="Times New Roman"/>
            </a:endParaRPr>
          </a:p>
          <a:p>
            <a:pPr marL="171450" marR="0" lvl="0" indent="-171450" algn="l" rtl="0">
              <a:lnSpc>
                <a:spcPct val="115000"/>
              </a:lnSpc>
              <a:spcBef>
                <a:spcPts val="600"/>
              </a:spcBef>
              <a:spcAft>
                <a:spcPts val="0"/>
              </a:spcAft>
              <a:buFont typeface="Wingdings" panose="05000000000000000000" pitchFamily="2" charset="2"/>
              <a:buChar char="§"/>
            </a:pPr>
            <a:r>
              <a:rPr lang="en-US" sz="1200" b="1" u="sng" dirty="0">
                <a:latin typeface="Arial" panose="020B0604020202020204" pitchFamily="34" charset="0"/>
                <a:ea typeface="Times New Roman"/>
                <a:cs typeface="Arial" panose="020B0604020202020204" pitchFamily="34" charset="0"/>
                <a:sym typeface="Times New Roman"/>
              </a:rPr>
              <a:t>Dir:</a:t>
            </a:r>
            <a:r>
              <a:rPr lang="en-US" sz="1200" b="1" u="none" dirty="0">
                <a:latin typeface="Arial" panose="020B0604020202020204" pitchFamily="34" charset="0"/>
                <a:ea typeface="Times New Roman"/>
                <a:cs typeface="Arial" panose="020B0604020202020204" pitchFamily="34" charset="0"/>
                <a:sym typeface="Times New Roman"/>
              </a:rPr>
              <a:t> </a:t>
            </a:r>
            <a:r>
              <a:rPr lang="en-US" sz="1200" dirty="0">
                <a:latin typeface="Arial" panose="020B0604020202020204" pitchFamily="34" charset="0"/>
                <a:ea typeface="Times New Roman"/>
                <a:cs typeface="Arial" panose="020B0604020202020204" pitchFamily="34" charset="0"/>
                <a:sym typeface="Times New Roman"/>
              </a:rPr>
              <a:t>A resposta a um potencial surto dependerá de factores relacionados com a doença, bem como de factores do seu estabelecimento de saúde, distrito ou Ministérios da Saúde, Agricultura e Ambiente nacionais.  A avaliação de cada um dos factores ajuda a identificar quando é necessária uma investigação e que situações devem receber a maior prioridade de investigação.</a:t>
            </a:r>
          </a:p>
          <a:p>
            <a:pPr marL="0" lvl="0" indent="0" algn="l" rtl="0">
              <a:spcBef>
                <a:spcPts val="1560"/>
              </a:spcBef>
              <a:spcAft>
                <a:spcPts val="0"/>
              </a:spcAft>
              <a:buNone/>
            </a:pPr>
            <a:endParaRPr dirty="0"/>
          </a:p>
        </p:txBody>
      </p:sp>
      <p:sp>
        <p:nvSpPr>
          <p:cNvPr id="334" name="Google Shape;334;p9:notes"/>
          <p:cNvSpPr txBox="1">
            <a:spLocks noGrp="1"/>
          </p:cNvSpPr>
          <p:nvPr>
            <p:ph type="sldNum" idx="12"/>
          </p:nvPr>
        </p:nvSpPr>
        <p:spPr>
          <a:xfrm>
            <a:off x="3970338" y="8829675"/>
            <a:ext cx="3038475" cy="465138"/>
          </a:xfrm>
          <a:prstGeom prst="rect">
            <a:avLst/>
          </a:prstGeom>
          <a:noFill/>
          <a:ln>
            <a:noFill/>
          </a:ln>
        </p:spPr>
        <p:txBody>
          <a:bodyPr spcFirstLastPara="1" wrap="square" lIns="93150" tIns="46575" rIns="93150" bIns="46575" anchor="b" anchorCtr="0">
            <a:no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0000000-1234-1234-1234-123412341234}" type="slidenum">
              <a:rPr kumimoji="0" lang="en-US" sz="1800" b="0" i="0" u="none" strike="noStrike" kern="1200" cap="none" spc="0" normalizeH="0" baseline="0" noProof="0">
                <a:ln>
                  <a:noFill/>
                </a:ln>
                <a:solidFill>
                  <a:srgbClr val="000000"/>
                </a:solidFill>
                <a:effectLst/>
                <a:uLnTx/>
                <a:uFillTx/>
                <a:latin typeface="Arial"/>
                <a:ea typeface="+mn-ea"/>
                <a:cs typeface="+mn-cs"/>
              </a:rPr>
              <a:t>9</a:t>
            </a:fld>
            <a:endParaRPr kumimoji="0" sz="1800" b="0" i="0" u="none" strike="noStrike" kern="1200" cap="none" spc="0" normalizeH="0" baseline="0" noProof="0">
              <a:ln>
                <a:noFill/>
              </a:ln>
              <a:solidFill>
                <a:srgbClr val="000000"/>
              </a:solidFill>
              <a:effectLst/>
              <a:uLnTx/>
              <a:uFillTx/>
              <a:latin typeface="Arial"/>
              <a:ea typeface="+mn-ea"/>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4013445902"/>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9" name="TextBox 8">
            <a:extLst>
              <a:ext uri="{FF2B5EF4-FFF2-40B4-BE49-F238E27FC236}">
                <a16:creationId xmlns:a16="http://schemas.microsoft.com/office/drawing/2014/main" id="{81DEEE8B-B162-6E8F-F1AA-8B48D7F3BEF7}"/>
              </a:ext>
            </a:extLst>
          </p:cNvPr>
          <p:cNvSpPr txBox="1"/>
          <p:nvPr userDrawn="1"/>
        </p:nvSpPr>
        <p:spPr>
          <a:xfrm>
            <a:off x="871452" y="389258"/>
            <a:ext cx="10515600" cy="769441"/>
          </a:xfrm>
          <a:prstGeom prst="rect">
            <a:avLst/>
          </a:prstGeom>
          <a:noFill/>
        </p:spPr>
        <p:txBody>
          <a:bodyPr wrap="square">
            <a:spAutoFit/>
          </a:bodyPr>
          <a:lstStyle/>
          <a:p>
            <a:r>
              <a:rPr kumimoji="0" lang="en-US" sz="4400" b="0" i="0" u="none" strike="noStrike" kern="1200" cap="none" spc="0" normalizeH="0" baseline="0" noProof="0">
                <a:ln>
                  <a:noFill/>
                </a:ln>
                <a:solidFill>
                  <a:schemeClr val="tx1"/>
                </a:solidFill>
                <a:effectLst/>
                <a:uLnTx/>
                <a:uFillTx/>
                <a:latin typeface="Franklin Gothic Medium"/>
                <a:ea typeface="+mj-ea"/>
                <a:cs typeface="+mj-cs"/>
              </a:rPr>
              <a:t>Learning Objectives</a:t>
            </a:r>
            <a:endParaRPr lang="en-US"/>
          </a:p>
        </p:txBody>
      </p:sp>
    </p:spTree>
    <p:extLst>
      <p:ext uri="{BB962C8B-B14F-4D97-AF65-F5344CB8AC3E}">
        <p14:creationId xmlns:p14="http://schemas.microsoft.com/office/powerpoint/2010/main" val="401529759"/>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544010" y="422510"/>
            <a:ext cx="1080979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87325469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8700135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1253873367"/>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39435530"/>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526473" y="422510"/>
            <a:ext cx="10827327"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Oval 10">
            <a:extLst>
              <a:ext uri="{FF2B5EF4-FFF2-40B4-BE49-F238E27FC236}">
                <a16:creationId xmlns:a16="http://schemas.microsoft.com/office/drawing/2014/main" id="{B2810568-6B2D-D4D1-F40B-ACB486672516}"/>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2">
            <a:extLst>
              <a:ext uri="{FF2B5EF4-FFF2-40B4-BE49-F238E27FC236}">
                <a16:creationId xmlns:a16="http://schemas.microsoft.com/office/drawing/2014/main" id="{49E8A790-C68D-67A9-940D-04FCCA0E1285}"/>
              </a:ext>
            </a:extLst>
          </p:cNvPr>
          <p:cNvGraphicFramePr/>
          <p:nvPr userDrawn="1">
            <p:extLst>
              <p:ext uri="{D42A27DB-BD31-4B8C-83A1-F6EECF244321}">
                <p14:modId xmlns:p14="http://schemas.microsoft.com/office/powerpoint/2010/main" val="3728846515"/>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9">
            <a:extLst>
              <a:ext uri="{FF2B5EF4-FFF2-40B4-BE49-F238E27FC236}">
                <a16:creationId xmlns:a16="http://schemas.microsoft.com/office/drawing/2014/main" id="{6513093A-AFEB-8B7F-C0C2-1130F0689045}"/>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3687461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Oval 10">
            <a:extLst>
              <a:ext uri="{FF2B5EF4-FFF2-40B4-BE49-F238E27FC236}">
                <a16:creationId xmlns:a16="http://schemas.microsoft.com/office/drawing/2014/main" id="{953A4E5D-7D9A-077F-A1F7-6F39B9593EED}"/>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2">
            <a:extLst>
              <a:ext uri="{FF2B5EF4-FFF2-40B4-BE49-F238E27FC236}">
                <a16:creationId xmlns:a16="http://schemas.microsoft.com/office/drawing/2014/main" id="{2DC1CEAA-A373-6BF7-2A8C-C0FB151CB63E}"/>
              </a:ext>
            </a:extLst>
          </p:cNvPr>
          <p:cNvGraphicFramePr/>
          <p:nvPr userDrawn="1">
            <p:extLst>
              <p:ext uri="{D42A27DB-BD31-4B8C-83A1-F6EECF244321}">
                <p14:modId xmlns:p14="http://schemas.microsoft.com/office/powerpoint/2010/main" val="3728846515"/>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9">
            <a:extLst>
              <a:ext uri="{FF2B5EF4-FFF2-40B4-BE49-F238E27FC236}">
                <a16:creationId xmlns:a16="http://schemas.microsoft.com/office/drawing/2014/main" id="{610D39D3-0B15-B9B2-2A0F-328A89416CC0}"/>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1022386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690200016"/>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300802802"/>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936559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9583402"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5902863"/>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717782686"/>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37476561"/>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94087794"/>
      </p:ext>
    </p:extLst>
  </p:cSld>
  <p:clrMapOvr>
    <a:masterClrMapping/>
  </p:clrMapOvr>
  <p:hf sldNum="0"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41359173"/>
      </p:ext>
    </p:extLst>
  </p:cSld>
  <p:clrMapOvr>
    <a:masterClrMapping/>
  </p:clrMapOvr>
  <p:hf sldNum="0"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2193868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0554282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57419528"/>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75293804"/>
      </p:ext>
    </p:extLst>
  </p:cSld>
  <p:clrMapOvr>
    <a:masterClrMapping/>
  </p:clrMapOvr>
  <p:hf sldNum="0" hdr="0" ft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pPr marL="0" lvl="0" indent="0" algn="l" rtl="0">
              <a:spcBef>
                <a:spcPts val="0"/>
              </a:spcBef>
              <a:spcAft>
                <a:spcPts val="0"/>
              </a:spcAft>
              <a:buNone/>
            </a:pPr>
            <a:fld id="{00000000-1234-1234-1234-123412341234}"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739017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074780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640168066"/>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528227"/>
            <a:ext cx="70385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err="1"/>
              <a:t>Oficina</a:t>
            </a:r>
            <a:r>
              <a:rPr lang="en-US" dirty="0"/>
              <a:t>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507183891"/>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3638656606"/>
      </p:ext>
    </p:extLst>
  </p:cSld>
  <p:clrMapOvr>
    <a:masterClrMapping/>
  </p:clrMapOvr>
  <p:hf sldNum="0"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759806632"/>
      </p:ext>
    </p:extLst>
  </p:cSld>
  <p:clrMapOvr>
    <a:masterClrMapping/>
  </p:clrMapOvr>
  <p:hf sldNum="0"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2052658097"/>
      </p:ext>
    </p:extLst>
  </p:cSld>
  <p:clrMapOvr>
    <a:masterClrMapping/>
  </p:clrMapOvr>
  <p:transition/>
  <p:hf sldNum="0"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userDrawn="1"/>
        </p:nvSpPr>
        <p:spPr>
          <a:xfrm>
            <a:off x="871452" y="389258"/>
            <a:ext cx="10515600" cy="769441"/>
          </a:xfrm>
          <a:prstGeom prst="rect">
            <a:avLst/>
          </a:prstGeom>
          <a:noFill/>
        </p:spPr>
        <p:txBody>
          <a:bodyPr wrap="square">
            <a:spAutoFit/>
          </a:bodyPr>
          <a:lstStyle/>
          <a:p>
            <a:r>
              <a:rPr kumimoji="0" lang="en-US" sz="4400" b="0" i="0" u="none" strike="noStrike" kern="1200" cap="none" spc="0" normalizeH="0" baseline="0" noProof="0">
                <a:ln>
                  <a:noFill/>
                </a:ln>
                <a:solidFill>
                  <a:schemeClr val="tx1"/>
                </a:solidFill>
                <a:effectLst/>
                <a:uLnTx/>
                <a:uFillTx/>
                <a:latin typeface="Franklin Gothic Medium"/>
                <a:ea typeface="+mj-ea"/>
                <a:cs typeface="+mj-cs"/>
              </a:rPr>
              <a:t>Learning Objectives</a:t>
            </a:r>
            <a:endParaRPr lang="en-US"/>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870941756"/>
      </p:ext>
    </p:extLst>
  </p:cSld>
  <p:clrMapOvr>
    <a:masterClrMapping/>
  </p:clrMapOvr>
  <p:hf sldNum="0" hdr="0" ft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Custom Layout 2">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F0EA78A-3525-BF76-38EA-9174EA874D3E}"/>
              </a:ext>
            </a:extLst>
          </p:cNvPr>
          <p:cNvPicPr/>
          <p:nvPr/>
        </p:nvPicPr>
        <p:blipFill>
          <a:blip r:embed="rId2">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3" name="Title 1">
            <a:extLst>
              <a:ext uri="{FF2B5EF4-FFF2-40B4-BE49-F238E27FC236}">
                <a16:creationId xmlns:a16="http://schemas.microsoft.com/office/drawing/2014/main" id="{10C33DCE-6D10-C7E0-B011-A3D1B3304D3C}"/>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81292497"/>
      </p:ext>
    </p:extLst>
  </p:cSld>
  <p:clrMapOvr>
    <a:masterClrMapping/>
  </p:clrMapOvr>
  <p:hf sldNum="0" hdr="0" ft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ustom Layout 2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7F0EA78A-3525-BF76-38EA-9174EA874D3E}"/>
              </a:ext>
            </a:extLst>
          </p:cNvPr>
          <p:cNvPicPr/>
          <p:nvPr/>
        </p:nvPicPr>
        <p:blipFill>
          <a:blip r:embed="rId2">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
        <p:nvSpPr>
          <p:cNvPr id="3" name="Title 1">
            <a:extLst>
              <a:ext uri="{FF2B5EF4-FFF2-40B4-BE49-F238E27FC236}">
                <a16:creationId xmlns:a16="http://schemas.microsoft.com/office/drawing/2014/main" id="{7F1A0760-D404-CF25-2BB3-66E38CAB880B}"/>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54991181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7510111"/>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4975504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592416230"/>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13609677"/>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78762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512956" y="413884"/>
            <a:ext cx="7544116"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77866073"/>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85047657"/>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45455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 id="2147483701" r:id="rId15"/>
    <p:sldLayoutId id="2147483702" r:id="rId16"/>
    <p:sldLayoutId id="2147483703" r:id="rId17"/>
    <p:sldLayoutId id="2147483704" r:id="rId18"/>
    <p:sldLayoutId id="2147483705" r:id="rId19"/>
    <p:sldLayoutId id="2147483706" r:id="rId20"/>
    <p:sldLayoutId id="2147483707" r:id="rId21"/>
    <p:sldLayoutId id="2147483708" r:id="rId22"/>
    <p:sldLayoutId id="2147483709" r:id="rId23"/>
    <p:sldLayoutId id="2147483710" r:id="rId24"/>
    <p:sldLayoutId id="2147483711" r:id="rId25"/>
    <p:sldLayoutId id="2147483712" r:id="rId26"/>
    <p:sldLayoutId id="2147483713" r:id="rId27"/>
    <p:sldLayoutId id="2147483714" r:id="rId28"/>
    <p:sldLayoutId id="2147483715" r:id="rId29"/>
    <p:sldLayoutId id="2147483716" r:id="rId30"/>
    <p:sldLayoutId id="2147483717" r:id="rId31"/>
    <p:sldLayoutId id="2147483718" r:id="rId32"/>
    <p:sldLayoutId id="2147483668" r:id="rId33"/>
    <p:sldLayoutId id="2147483684" r:id="rId34"/>
    <p:sldLayoutId id="2147483685" r:id="rId35"/>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16.jpeg"/></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1.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1.xml"/><Relationship Id="rId4" Type="http://schemas.openxmlformats.org/officeDocument/2006/relationships/image" Target="../media/image16.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1.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1"/>
          <p:cNvSpPr txBox="1">
            <a:spLocks noGrp="1"/>
          </p:cNvSpPr>
          <p:nvPr>
            <p:ph type="body" sz="quarter" idx="17"/>
          </p:nvPr>
        </p:nvSpPr>
        <p:spPr>
          <a:xfrm>
            <a:off x="518159" y="2110490"/>
            <a:ext cx="8551949" cy="158853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5400"/>
              <a:buNone/>
            </a:pPr>
            <a:r>
              <a:rPr lang="en-US" sz="4800" dirty="0" err="1"/>
              <a:t>Investigação</a:t>
            </a:r>
            <a:r>
              <a:rPr lang="en-US" sz="4800" dirty="0"/>
              <a:t> de </a:t>
            </a:r>
            <a:r>
              <a:rPr lang="en-US" sz="4800" dirty="0" err="1"/>
              <a:t>Surtos</a:t>
            </a:r>
            <a:r>
              <a:rPr lang="en-US" sz="4800" dirty="0"/>
              <a:t> </a:t>
            </a:r>
          </a:p>
          <a:p>
            <a:pPr marL="0" lvl="0" indent="0" algn="l" rtl="0">
              <a:lnSpc>
                <a:spcPct val="90000"/>
              </a:lnSpc>
              <a:spcBef>
                <a:spcPts val="0"/>
              </a:spcBef>
              <a:spcAft>
                <a:spcPts val="0"/>
              </a:spcAft>
              <a:buClr>
                <a:schemeClr val="dk1"/>
              </a:buClr>
              <a:buSzPts val="5400"/>
              <a:buNone/>
            </a:pPr>
            <a:r>
              <a:rPr lang="en-US" sz="4800" dirty="0" err="1"/>
              <a:t>Parte</a:t>
            </a:r>
            <a:r>
              <a:rPr lang="en-US" sz="4800" dirty="0"/>
              <a:t> 1: </a:t>
            </a:r>
            <a:r>
              <a:rPr lang="en-US" sz="4800" dirty="0" err="1"/>
              <a:t>Confirmando</a:t>
            </a:r>
            <a:r>
              <a:rPr lang="en-US" sz="4800" dirty="0"/>
              <a:t> um </a:t>
            </a:r>
            <a:r>
              <a:rPr lang="en-US" sz="4800" dirty="0" err="1"/>
              <a:t>Surto</a:t>
            </a:r>
            <a:endParaRPr sz="4800" dirty="0"/>
          </a:p>
        </p:txBody>
      </p:sp>
      <p:sp>
        <p:nvSpPr>
          <p:cNvPr id="254" name="Google Shape;254;p1"/>
          <p:cNvSpPr txBox="1">
            <a:spLocks noGrp="1"/>
          </p:cNvSpPr>
          <p:nvPr>
            <p:ph type="body" sz="quarter" idx="16"/>
          </p:nvPr>
        </p:nvSpPr>
        <p:spPr>
          <a:prstGeom prst="rect">
            <a:avLst/>
          </a:prstGeom>
          <a:noFill/>
          <a:ln>
            <a:noFill/>
          </a:ln>
        </p:spPr>
        <p:txBody>
          <a:bodyPr spcFirstLastPara="1" wrap="square" lIns="91425" tIns="45700" rIns="91425" bIns="45700" anchor="t" anchorCtr="0">
            <a:noAutofit/>
          </a:bodyPr>
          <a:lstStyle/>
          <a:p>
            <a:pPr marL="0" lvl="0" indent="0" rtl="0">
              <a:lnSpc>
                <a:spcPct val="90000"/>
              </a:lnSpc>
              <a:spcBef>
                <a:spcPts val="0"/>
              </a:spcBef>
              <a:spcAft>
                <a:spcPts val="0"/>
              </a:spcAft>
              <a:buClr>
                <a:schemeClr val="dk1"/>
              </a:buClr>
              <a:buSzPts val="2800"/>
              <a:buNone/>
            </a:pPr>
            <a:r>
              <a:rPr lang="en-US" dirty="0" err="1"/>
              <a:t>Oficina</a:t>
            </a:r>
            <a:r>
              <a:rPr lang="en-US" dirty="0"/>
              <a:t> 2</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43"/>
        <p:cNvGrpSpPr/>
        <p:nvPr/>
      </p:nvGrpSpPr>
      <p:grpSpPr>
        <a:xfrm>
          <a:off x="0" y="0"/>
          <a:ext cx="0" cy="0"/>
          <a:chOff x="0" y="0"/>
          <a:chExt cx="0" cy="0"/>
        </a:xfrm>
      </p:grpSpPr>
      <p:sp>
        <p:nvSpPr>
          <p:cNvPr id="345" name="Google Shape;345;p1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en-US" dirty="0" err="1"/>
              <a:t>Identificar</a:t>
            </a:r>
            <a:r>
              <a:rPr lang="en-US" dirty="0"/>
              <a:t>, </a:t>
            </a:r>
            <a:r>
              <a:rPr lang="en-US" dirty="0" err="1"/>
              <a:t>prevenir</a:t>
            </a:r>
            <a:r>
              <a:rPr lang="en-US" dirty="0"/>
              <a:t> e </a:t>
            </a:r>
            <a:r>
              <a:rPr lang="en-US" dirty="0" err="1"/>
              <a:t>controlar</a:t>
            </a:r>
            <a:r>
              <a:rPr lang="en-US" dirty="0"/>
              <a:t> a </a:t>
            </a:r>
            <a:r>
              <a:rPr lang="en-US" dirty="0" err="1"/>
              <a:t>doença</a:t>
            </a:r>
            <a:endParaRPr dirty="0"/>
          </a:p>
          <a:p>
            <a:pPr marL="287020" lvl="0" indent="-287020" algn="l" rtl="0">
              <a:lnSpc>
                <a:spcPct val="100000"/>
              </a:lnSpc>
              <a:spcBef>
                <a:spcPts val="1700"/>
              </a:spcBef>
              <a:spcAft>
                <a:spcPts val="0"/>
              </a:spcAft>
              <a:buClr>
                <a:schemeClr val="dk1"/>
              </a:buClr>
              <a:buSzPts val="2800"/>
              <a:buChar char="•"/>
            </a:pPr>
            <a:r>
              <a:rPr lang="en-US" dirty="0" err="1"/>
              <a:t>Caracterizar</a:t>
            </a:r>
            <a:r>
              <a:rPr lang="en-US" dirty="0"/>
              <a:t> um </a:t>
            </a:r>
            <a:r>
              <a:rPr lang="en-US" dirty="0" err="1"/>
              <a:t>problema</a:t>
            </a:r>
            <a:r>
              <a:rPr lang="en-US" dirty="0"/>
              <a:t> de </a:t>
            </a:r>
            <a:r>
              <a:rPr lang="en-US" dirty="0" err="1"/>
              <a:t>saúde</a:t>
            </a:r>
            <a:r>
              <a:rPr lang="en-US" dirty="0"/>
              <a:t> </a:t>
            </a:r>
            <a:r>
              <a:rPr lang="en-US" dirty="0" err="1"/>
              <a:t>pública</a:t>
            </a:r>
            <a:endParaRPr dirty="0"/>
          </a:p>
          <a:p>
            <a:pPr marL="287020" lvl="0" indent="-287020" algn="l" rtl="0">
              <a:lnSpc>
                <a:spcPct val="100000"/>
              </a:lnSpc>
              <a:spcBef>
                <a:spcPts val="1700"/>
              </a:spcBef>
              <a:spcAft>
                <a:spcPts val="0"/>
              </a:spcAft>
              <a:buClr>
                <a:schemeClr val="dk1"/>
              </a:buClr>
              <a:buSzPts val="2800"/>
              <a:buChar char="•"/>
            </a:pPr>
            <a:r>
              <a:rPr lang="en-US" dirty="0"/>
              <a:t>Para </a:t>
            </a:r>
            <a:r>
              <a:rPr lang="en-US" dirty="0" err="1"/>
              <a:t>efetuar</a:t>
            </a:r>
            <a:r>
              <a:rPr lang="en-US" dirty="0"/>
              <a:t> </a:t>
            </a:r>
            <a:r>
              <a:rPr lang="en-US" dirty="0" err="1"/>
              <a:t>investigação</a:t>
            </a:r>
            <a:r>
              <a:rPr lang="en-US" dirty="0"/>
              <a:t> e responder a </a:t>
            </a:r>
            <a:r>
              <a:rPr lang="en-US" dirty="0" err="1"/>
              <a:t>questões</a:t>
            </a:r>
            <a:r>
              <a:rPr lang="en-US" dirty="0"/>
              <a:t> </a:t>
            </a:r>
            <a:r>
              <a:rPr lang="en-US" dirty="0" err="1"/>
              <a:t>científicas</a:t>
            </a:r>
            <a:endParaRPr dirty="0"/>
          </a:p>
          <a:p>
            <a:pPr marL="287020" lvl="0" indent="-287020" algn="l" rtl="0">
              <a:lnSpc>
                <a:spcPct val="100000"/>
              </a:lnSpc>
              <a:spcBef>
                <a:spcPts val="1700"/>
              </a:spcBef>
              <a:spcAft>
                <a:spcPts val="0"/>
              </a:spcAft>
              <a:buClr>
                <a:schemeClr val="dk1"/>
              </a:buClr>
              <a:buSzPts val="2800"/>
              <a:buChar char="•"/>
            </a:pPr>
            <a:r>
              <a:rPr lang="en-US" dirty="0"/>
              <a:t>Por </a:t>
            </a:r>
            <a:r>
              <a:rPr lang="en-US" dirty="0" err="1"/>
              <a:t>razões</a:t>
            </a:r>
            <a:r>
              <a:rPr lang="en-US" dirty="0"/>
              <a:t> </a:t>
            </a:r>
            <a:r>
              <a:rPr lang="en-US" dirty="0" err="1"/>
              <a:t>políticas</a:t>
            </a:r>
            <a:r>
              <a:rPr lang="en-US" dirty="0"/>
              <a:t> </a:t>
            </a:r>
            <a:r>
              <a:rPr lang="en-US" dirty="0" err="1"/>
              <a:t>ou</a:t>
            </a:r>
            <a:r>
              <a:rPr lang="en-US" dirty="0"/>
              <a:t> </a:t>
            </a:r>
            <a:r>
              <a:rPr lang="en-US" dirty="0" err="1"/>
              <a:t>jurídicas</a:t>
            </a:r>
            <a:endParaRPr dirty="0"/>
          </a:p>
          <a:p>
            <a:pPr marL="287020" lvl="0" indent="-287020" algn="l" rtl="0">
              <a:lnSpc>
                <a:spcPct val="100000"/>
              </a:lnSpc>
              <a:spcBef>
                <a:spcPts val="1700"/>
              </a:spcBef>
              <a:spcAft>
                <a:spcPts val="0"/>
              </a:spcAft>
              <a:buClr>
                <a:schemeClr val="dk1"/>
              </a:buClr>
              <a:buSzPts val="2800"/>
              <a:buChar char="•"/>
            </a:pPr>
            <a:r>
              <a:rPr lang="en-US" dirty="0" err="1"/>
              <a:t>Formar</a:t>
            </a:r>
            <a:r>
              <a:rPr lang="en-US" dirty="0"/>
              <a:t> o </a:t>
            </a:r>
            <a:r>
              <a:rPr lang="en-US" dirty="0" err="1"/>
              <a:t>pessoal</a:t>
            </a:r>
            <a:r>
              <a:rPr lang="en-US" dirty="0"/>
              <a:t> </a:t>
            </a:r>
            <a:r>
              <a:rPr lang="en-US" dirty="0" err="1"/>
              <a:t>em</a:t>
            </a:r>
            <a:r>
              <a:rPr lang="en-US" dirty="0"/>
              <a:t> </a:t>
            </a:r>
            <a:r>
              <a:rPr lang="en-US" dirty="0" err="1"/>
              <a:t>métodos</a:t>
            </a:r>
            <a:r>
              <a:rPr lang="en-US" dirty="0"/>
              <a:t> de </a:t>
            </a:r>
            <a:r>
              <a:rPr lang="en-US" dirty="0" err="1"/>
              <a:t>investigação</a:t>
            </a:r>
            <a:r>
              <a:rPr lang="en-US" dirty="0"/>
              <a:t> de </a:t>
            </a:r>
            <a:r>
              <a:rPr lang="en-US" dirty="0" err="1"/>
              <a:t>surtos</a:t>
            </a:r>
            <a:endParaRPr dirty="0"/>
          </a:p>
        </p:txBody>
      </p:sp>
      <p:sp>
        <p:nvSpPr>
          <p:cNvPr id="3" name="Title 2">
            <a:extLst>
              <a:ext uri="{FF2B5EF4-FFF2-40B4-BE49-F238E27FC236}">
                <a16:creationId xmlns:a16="http://schemas.microsoft.com/office/drawing/2014/main" id="{7318177A-C193-6074-364F-7D5E78EAE31A}"/>
              </a:ext>
            </a:extLst>
          </p:cNvPr>
          <p:cNvSpPr>
            <a:spLocks noGrp="1"/>
          </p:cNvSpPr>
          <p:nvPr>
            <p:ph type="title"/>
          </p:nvPr>
        </p:nvSpPr>
        <p:spPr/>
        <p:txBody>
          <a:bodyPr/>
          <a:lstStyle/>
          <a:p>
            <a:r>
              <a:rPr lang="en-US" dirty="0" err="1"/>
              <a:t>Porquê</a:t>
            </a:r>
            <a:r>
              <a:rPr lang="en-US" dirty="0"/>
              <a:t> </a:t>
            </a:r>
            <a:r>
              <a:rPr lang="en-US" dirty="0" err="1"/>
              <a:t>investigar</a:t>
            </a:r>
            <a:r>
              <a:rPr lang="en-US" dirty="0"/>
              <a:t>?</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4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88C2A9-317C-757A-1693-2901915EB1ED}"/>
              </a:ext>
            </a:extLst>
          </p:cNvPr>
          <p:cNvSpPr>
            <a:spLocks noGrp="1"/>
          </p:cNvSpPr>
          <p:nvPr>
            <p:ph type="title"/>
          </p:nvPr>
        </p:nvSpPr>
        <p:spPr/>
        <p:txBody>
          <a:bodyPr/>
          <a:lstStyle/>
          <a:p>
            <a:r>
              <a:rPr lang="en-US" dirty="0"/>
              <a:t>Cada </a:t>
            </a:r>
            <a:r>
              <a:rPr lang="en-US" dirty="0" err="1"/>
              <a:t>investigação</a:t>
            </a:r>
            <a:r>
              <a:rPr lang="en-US" dirty="0"/>
              <a:t> de </a:t>
            </a:r>
            <a:r>
              <a:rPr lang="en-US" dirty="0" err="1"/>
              <a:t>surto</a:t>
            </a:r>
            <a:r>
              <a:rPr lang="en-US" dirty="0"/>
              <a:t> é </a:t>
            </a:r>
            <a:r>
              <a:rPr lang="en-US" dirty="0" err="1"/>
              <a:t>diferente</a:t>
            </a:r>
            <a:br>
              <a:rPr lang="en-US" dirty="0"/>
            </a:br>
            <a:endParaRPr lang="pt-BR" dirty="0"/>
          </a:p>
        </p:txBody>
      </p:sp>
      <p:sp>
        <p:nvSpPr>
          <p:cNvPr id="5" name="Text Placeholder 4">
            <a:extLst>
              <a:ext uri="{FF2B5EF4-FFF2-40B4-BE49-F238E27FC236}">
                <a16:creationId xmlns:a16="http://schemas.microsoft.com/office/drawing/2014/main" id="{2E2AAA60-D3C3-D523-F0AA-EE65B244EB2D}"/>
              </a:ext>
            </a:extLst>
          </p:cNvPr>
          <p:cNvSpPr>
            <a:spLocks noGrp="1"/>
          </p:cNvSpPr>
          <p:nvPr>
            <p:ph sz="half" idx="2"/>
          </p:nvPr>
        </p:nvSpPr>
        <p:spPr>
          <a:xfrm>
            <a:off x="838200" y="1478857"/>
            <a:ext cx="4880212" cy="4639309"/>
          </a:xfrm>
        </p:spPr>
        <p:txBody>
          <a:bodyPr/>
          <a:lstStyle/>
          <a:p>
            <a:r>
              <a:rPr lang="en-US" dirty="0"/>
              <a:t>Quais são alguns exemplos de </a:t>
            </a:r>
            <a:r>
              <a:rPr lang="en-US" dirty="0" err="1"/>
              <a:t>agentes</a:t>
            </a:r>
            <a:r>
              <a:rPr lang="en-US" dirty="0"/>
              <a:t> causadores?</a:t>
            </a:r>
          </a:p>
          <a:p>
            <a:r>
              <a:rPr lang="en-US" dirty="0"/>
              <a:t>Quais são alguns exemplos de </a:t>
            </a:r>
            <a:r>
              <a:rPr lang="en-US" dirty="0" err="1"/>
              <a:t>modos</a:t>
            </a:r>
            <a:r>
              <a:rPr lang="en-US" dirty="0"/>
              <a:t> de transmissão?</a:t>
            </a:r>
          </a:p>
        </p:txBody>
      </p:sp>
      <p:pic>
        <p:nvPicPr>
          <p:cNvPr id="1026" name="Picture 2">
            <a:extLst>
              <a:ext uri="{FF2B5EF4-FFF2-40B4-BE49-F238E27FC236}">
                <a16:creationId xmlns:a16="http://schemas.microsoft.com/office/drawing/2014/main" id="{F93F834C-7988-B3D3-C2CA-33C3CD17157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14307" y="1590270"/>
            <a:ext cx="6037195" cy="45278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77155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0"/>
        <p:cNvGrpSpPr/>
        <p:nvPr/>
      </p:nvGrpSpPr>
      <p:grpSpPr>
        <a:xfrm>
          <a:off x="0" y="0"/>
          <a:ext cx="0" cy="0"/>
          <a:chOff x="0" y="0"/>
          <a:chExt cx="0" cy="0"/>
        </a:xfrm>
      </p:grpSpPr>
      <p:graphicFrame>
        <p:nvGraphicFramePr>
          <p:cNvPr id="352" name="Google Shape;352;p11"/>
          <p:cNvGraphicFramePr/>
          <p:nvPr>
            <p:extLst>
              <p:ext uri="{D42A27DB-BD31-4B8C-83A1-F6EECF244321}">
                <p14:modId xmlns:p14="http://schemas.microsoft.com/office/powerpoint/2010/main" val="1912013409"/>
              </p:ext>
            </p:extLst>
          </p:nvPr>
        </p:nvGraphicFramePr>
        <p:xfrm>
          <a:off x="495298" y="1624263"/>
          <a:ext cx="11201425" cy="4038925"/>
        </p:xfrm>
        <a:graphic>
          <a:graphicData uri="http://schemas.openxmlformats.org/drawingml/2006/table">
            <a:tbl>
              <a:tblPr firstRow="1" bandRow="1">
                <a:noFill/>
              </a:tblPr>
              <a:tblGrid>
                <a:gridCol w="1900430">
                  <a:extLst>
                    <a:ext uri="{9D8B030D-6E8A-4147-A177-3AD203B41FA5}">
                      <a16:colId xmlns:a16="http://schemas.microsoft.com/office/drawing/2014/main" val="20000"/>
                    </a:ext>
                  </a:extLst>
                </a:gridCol>
                <a:gridCol w="2962656">
                  <a:extLst>
                    <a:ext uri="{9D8B030D-6E8A-4147-A177-3AD203B41FA5}">
                      <a16:colId xmlns:a16="http://schemas.microsoft.com/office/drawing/2014/main" val="20001"/>
                    </a:ext>
                  </a:extLst>
                </a:gridCol>
                <a:gridCol w="3200400">
                  <a:extLst>
                    <a:ext uri="{9D8B030D-6E8A-4147-A177-3AD203B41FA5}">
                      <a16:colId xmlns:a16="http://schemas.microsoft.com/office/drawing/2014/main" val="20002"/>
                    </a:ext>
                  </a:extLst>
                </a:gridCol>
                <a:gridCol w="3137939">
                  <a:extLst>
                    <a:ext uri="{9D8B030D-6E8A-4147-A177-3AD203B41FA5}">
                      <a16:colId xmlns:a16="http://schemas.microsoft.com/office/drawing/2014/main" val="20003"/>
                    </a:ext>
                  </a:extLst>
                </a:gridCol>
              </a:tblGrid>
              <a:tr h="1135950">
                <a:tc rowSpan="2" gridSpan="2">
                  <a:txBody>
                    <a:bodyPr/>
                    <a:lstStyle/>
                    <a:p>
                      <a:pPr marL="0" marR="0" lvl="0" indent="0" algn="l" rtl="0">
                        <a:spcBef>
                          <a:spcPts val="0"/>
                        </a:spcBef>
                        <a:spcAft>
                          <a:spcPts val="0"/>
                        </a:spcAft>
                        <a:buNone/>
                      </a:pPr>
                      <a:endParaRPr sz="3200" dirty="0">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rowSpan="2" hMerge="1">
                  <a:txBody>
                    <a:bodyPr/>
                    <a:lstStyle/>
                    <a:p>
                      <a:endParaRPr lang="en-US"/>
                    </a:p>
                  </a:txBody>
                  <a:tcPr/>
                </a:tc>
                <a:tc gridSpan="2">
                  <a:txBody>
                    <a:bodyPr/>
                    <a:lstStyle/>
                    <a:p>
                      <a:pPr marL="0" marR="0" lvl="0" indent="0" algn="ctr" rtl="0">
                        <a:spcBef>
                          <a:spcPts val="0"/>
                        </a:spcBef>
                        <a:spcAft>
                          <a:spcPts val="0"/>
                        </a:spcAft>
                        <a:buNone/>
                      </a:pPr>
                      <a:r>
                        <a:rPr lang="en-US" sz="3200" b="0">
                          <a:solidFill>
                            <a:schemeClr val="dk1"/>
                          </a:solidFill>
                        </a:rPr>
                        <a:t>Se o modo de origem/transmissão for...</a:t>
                      </a:r>
                      <a:endParaRPr/>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noFill/>
                  </a:tcPr>
                </a:tc>
                <a:tc hMerge="1">
                  <a:txBody>
                    <a:bodyPr/>
                    <a:lstStyle/>
                    <a:p>
                      <a:endParaRPr lang="en-US"/>
                    </a:p>
                  </a:txBody>
                  <a:tcPr/>
                </a:tc>
                <a:extLst>
                  <a:ext uri="{0D108BD9-81ED-4DB2-BD59-A6C34878D82A}">
                    <a16:rowId xmlns:a16="http://schemas.microsoft.com/office/drawing/2014/main" val="10000"/>
                  </a:ext>
                </a:extLst>
              </a:tr>
              <a:tr h="631075">
                <a:tc gridSpan="2" vMerge="1">
                  <a:txBody>
                    <a:bodyPr/>
                    <a:lstStyle/>
                    <a:p>
                      <a:endParaRPr lang="en-US"/>
                    </a:p>
                  </a:txBody>
                  <a:tcPr/>
                </a:tc>
                <a:tc hMerge="1" vMerge="1">
                  <a:txBody>
                    <a:bodyPr/>
                    <a:lstStyle/>
                    <a:p>
                      <a:endParaRPr lang="en-US"/>
                    </a:p>
                  </a:txBody>
                  <a:tcPr/>
                </a:tc>
                <a:tc>
                  <a:txBody>
                    <a:bodyPr/>
                    <a:lstStyle/>
                    <a:p>
                      <a:pPr marL="0" marR="0" lvl="0" indent="0" algn="ctr" rtl="0">
                        <a:spcBef>
                          <a:spcPts val="0"/>
                        </a:spcBef>
                        <a:spcAft>
                          <a:spcPts val="0"/>
                        </a:spcAft>
                        <a:buNone/>
                      </a:pPr>
                      <a:r>
                        <a:rPr lang="en-US" sz="3200" b="1">
                          <a:solidFill>
                            <a:srgbClr val="000000"/>
                          </a:solidFill>
                        </a:rPr>
                        <a:t>Conhecido</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3200" b="1">
                          <a:solidFill>
                            <a:srgbClr val="000000"/>
                          </a:solidFill>
                        </a:rPr>
                        <a:t>Desconhecido</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1135950">
                <a:tc rowSpan="2">
                  <a:txBody>
                    <a:bodyPr/>
                    <a:lstStyle/>
                    <a:p>
                      <a:pPr marL="0" marR="0" lvl="0" indent="0" algn="ctr" rtl="0">
                        <a:spcBef>
                          <a:spcPts val="0"/>
                        </a:spcBef>
                        <a:spcAft>
                          <a:spcPts val="0"/>
                        </a:spcAft>
                        <a:buNone/>
                      </a:pPr>
                      <a:r>
                        <a:rPr lang="en-US" sz="3200" b="0" dirty="0">
                          <a:solidFill>
                            <a:schemeClr val="dk1"/>
                          </a:solidFill>
                        </a:rPr>
                        <a:t>Se o </a:t>
                      </a:r>
                      <a:r>
                        <a:rPr lang="en-US" sz="3200" b="0" dirty="0" err="1">
                          <a:solidFill>
                            <a:schemeClr val="dk1"/>
                          </a:solidFill>
                        </a:rPr>
                        <a:t>agente</a:t>
                      </a:r>
                      <a:r>
                        <a:rPr lang="en-US" sz="3200" b="0" dirty="0">
                          <a:solidFill>
                            <a:schemeClr val="dk1"/>
                          </a:solidFill>
                        </a:rPr>
                        <a:t> </a:t>
                      </a:r>
                      <a:br>
                        <a:rPr lang="en-US" sz="3200" b="0" dirty="0">
                          <a:solidFill>
                            <a:schemeClr val="dk1"/>
                          </a:solidFill>
                        </a:rPr>
                      </a:br>
                      <a:r>
                        <a:rPr lang="en-US" sz="3200" b="0" dirty="0" err="1">
                          <a:solidFill>
                            <a:schemeClr val="dk1"/>
                          </a:solidFill>
                        </a:rPr>
                        <a:t>causador</a:t>
                      </a:r>
                      <a:br>
                        <a:rPr lang="en-US" sz="3200" b="0" dirty="0">
                          <a:solidFill>
                            <a:schemeClr val="dk1"/>
                          </a:solidFill>
                        </a:rPr>
                      </a:br>
                      <a:r>
                        <a:rPr lang="en-US" sz="3200" b="0" dirty="0">
                          <a:solidFill>
                            <a:schemeClr val="dk1"/>
                          </a:solidFill>
                        </a:rPr>
                        <a:t> é...</a:t>
                      </a:r>
                      <a:endParaRPr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a:txBody>
                    <a:bodyPr/>
                    <a:lstStyle/>
                    <a:p>
                      <a:pPr marL="0" marR="0" lvl="0" indent="0" algn="r" rtl="0">
                        <a:spcBef>
                          <a:spcPts val="0"/>
                        </a:spcBef>
                        <a:spcAft>
                          <a:spcPts val="0"/>
                        </a:spcAft>
                        <a:buNone/>
                      </a:pPr>
                      <a:r>
                        <a:rPr lang="en-US" sz="3200" b="1" dirty="0" err="1"/>
                        <a:t>Conhecido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32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32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1135950">
                <a:tc vMerge="1">
                  <a:txBody>
                    <a:bodyPr/>
                    <a:lstStyle/>
                    <a:p>
                      <a:endParaRPr lang="en-US"/>
                    </a:p>
                  </a:txBody>
                  <a:tcPr/>
                </a:tc>
                <a:tc>
                  <a:txBody>
                    <a:bodyPr/>
                    <a:lstStyle/>
                    <a:p>
                      <a:pPr marL="0" marR="0" lvl="0" indent="0" algn="r" rtl="0">
                        <a:spcBef>
                          <a:spcPts val="0"/>
                        </a:spcBef>
                        <a:spcAft>
                          <a:spcPts val="0"/>
                        </a:spcAft>
                        <a:buNone/>
                      </a:pPr>
                      <a:r>
                        <a:rPr lang="en-US" sz="3200" b="1"/>
                        <a:t>Desconhecido</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3200" b="1" dirty="0" err="1">
                          <a:solidFill>
                            <a:srgbClr val="00953A"/>
                          </a:solidFill>
                        </a:rPr>
                        <a:t>Investigação</a:t>
                      </a:r>
                      <a:r>
                        <a:rPr lang="en-US" sz="3200" b="1" dirty="0">
                          <a:solidFill>
                            <a:srgbClr val="00953A"/>
                          </a:solidFill>
                        </a:rPr>
                        <a:t> &amp;</a:t>
                      </a:r>
                      <a:endParaRPr dirty="0"/>
                    </a:p>
                    <a:p>
                      <a:pPr marL="0" marR="0" lvl="0" indent="0" algn="ctr" rtl="0">
                        <a:spcBef>
                          <a:spcPts val="0"/>
                        </a:spcBef>
                        <a:spcAft>
                          <a:spcPts val="0"/>
                        </a:spcAft>
                        <a:buNone/>
                      </a:pPr>
                      <a:r>
                        <a:rPr lang="en-US" sz="32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32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bl>
          </a:graphicData>
        </a:graphic>
      </p:graphicFrame>
      <p:sp>
        <p:nvSpPr>
          <p:cNvPr id="3" name="Title 2">
            <a:extLst>
              <a:ext uri="{FF2B5EF4-FFF2-40B4-BE49-F238E27FC236}">
                <a16:creationId xmlns:a16="http://schemas.microsoft.com/office/drawing/2014/main" id="{88FC0EE3-9ADA-7BF8-5138-2E2BB31D01FC}"/>
              </a:ext>
            </a:extLst>
          </p:cNvPr>
          <p:cNvSpPr>
            <a:spLocks noGrp="1"/>
          </p:cNvSpPr>
          <p:nvPr>
            <p:ph type="title"/>
          </p:nvPr>
        </p:nvSpPr>
        <p:spPr/>
        <p:txBody>
          <a:bodyPr/>
          <a:lstStyle/>
          <a:p>
            <a:r>
              <a:rPr lang="en-US" dirty="0"/>
              <a:t>O que </a:t>
            </a:r>
            <a:r>
              <a:rPr lang="en-US" dirty="0" err="1"/>
              <a:t>deve</a:t>
            </a:r>
            <a:r>
              <a:rPr lang="en-US" dirty="0"/>
              <a:t> ser </a:t>
            </a:r>
            <a:r>
              <a:rPr lang="en-US" dirty="0" err="1"/>
              <a:t>prioritário</a:t>
            </a:r>
            <a:r>
              <a:rPr lang="en-US" dirty="0"/>
              <a:t>: </a:t>
            </a:r>
            <a:r>
              <a:rPr lang="en-US" dirty="0" err="1"/>
              <a:t>Investigar</a:t>
            </a:r>
            <a:r>
              <a:rPr lang="en-US" dirty="0"/>
              <a:t> </a:t>
            </a:r>
            <a:br>
              <a:rPr lang="en-US" dirty="0"/>
            </a:br>
            <a:r>
              <a:rPr lang="en-US" dirty="0" err="1"/>
              <a:t>ou</a:t>
            </a:r>
            <a:r>
              <a:rPr lang="en-US" dirty="0"/>
              <a:t> </a:t>
            </a:r>
            <a:r>
              <a:rPr lang="en-US" dirty="0" err="1"/>
              <a:t>controlar</a:t>
            </a:r>
            <a:r>
              <a:rPr lang="en-US" dirty="0"/>
              <a:t>?</a:t>
            </a:r>
            <a:br>
              <a:rPr lang="en-US" dirty="0"/>
            </a:br>
            <a:endParaRPr lang="pt-B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graphicFrame>
        <p:nvGraphicFramePr>
          <p:cNvPr id="364" name="Google Shape;364;p12"/>
          <p:cNvGraphicFramePr/>
          <p:nvPr>
            <p:extLst>
              <p:ext uri="{D42A27DB-BD31-4B8C-83A1-F6EECF244321}">
                <p14:modId xmlns:p14="http://schemas.microsoft.com/office/powerpoint/2010/main" val="2294193903"/>
              </p:ext>
            </p:extLst>
          </p:nvPr>
        </p:nvGraphicFramePr>
        <p:xfrm>
          <a:off x="950433" y="4270384"/>
          <a:ext cx="8889605" cy="2198588"/>
        </p:xfrm>
        <a:graphic>
          <a:graphicData uri="http://schemas.openxmlformats.org/drawingml/2006/table">
            <a:tbl>
              <a:tblPr firstRow="1" bandRow="1">
                <a:noFill/>
              </a:tblPr>
              <a:tblGrid>
                <a:gridCol w="1728277">
                  <a:extLst>
                    <a:ext uri="{9D8B030D-6E8A-4147-A177-3AD203B41FA5}">
                      <a16:colId xmlns:a16="http://schemas.microsoft.com/office/drawing/2014/main" val="20000"/>
                    </a:ext>
                  </a:extLst>
                </a:gridCol>
                <a:gridCol w="1709161">
                  <a:extLst>
                    <a:ext uri="{9D8B030D-6E8A-4147-A177-3AD203B41FA5}">
                      <a16:colId xmlns:a16="http://schemas.microsoft.com/office/drawing/2014/main" val="20001"/>
                    </a:ext>
                  </a:extLst>
                </a:gridCol>
                <a:gridCol w="2623813">
                  <a:extLst>
                    <a:ext uri="{9D8B030D-6E8A-4147-A177-3AD203B41FA5}">
                      <a16:colId xmlns:a16="http://schemas.microsoft.com/office/drawing/2014/main" val="20002"/>
                    </a:ext>
                  </a:extLst>
                </a:gridCol>
                <a:gridCol w="2828354">
                  <a:extLst>
                    <a:ext uri="{9D8B030D-6E8A-4147-A177-3AD203B41FA5}">
                      <a16:colId xmlns:a16="http://schemas.microsoft.com/office/drawing/2014/main" val="20003"/>
                    </a:ext>
                  </a:extLst>
                </a:gridCol>
              </a:tblGrid>
              <a:tr h="618352">
                <a:tc rowSpan="2" gridSpan="2">
                  <a:txBody>
                    <a:bodyPr/>
                    <a:lstStyle/>
                    <a:p>
                      <a:pPr marL="0" marR="0" lvl="0" indent="0" algn="l" rtl="0">
                        <a:spcBef>
                          <a:spcPts val="0"/>
                        </a:spcBef>
                        <a:spcAft>
                          <a:spcPts val="0"/>
                        </a:spcAft>
                        <a:buNone/>
                      </a:pPr>
                      <a:endParaRPr sz="1600" dirty="0">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rowSpan="2" hMerge="1">
                  <a:txBody>
                    <a:bodyPr/>
                    <a:lstStyle/>
                    <a:p>
                      <a:endParaRPr lang="en-US"/>
                    </a:p>
                  </a:txBody>
                  <a:tcPr/>
                </a:tc>
                <a:tc gridSpan="2">
                  <a:txBody>
                    <a:bodyPr/>
                    <a:lstStyle/>
                    <a:p>
                      <a:pPr marL="0" marR="0" lvl="0" indent="0" algn="ctr" rtl="0">
                        <a:spcBef>
                          <a:spcPts val="0"/>
                        </a:spcBef>
                        <a:spcAft>
                          <a:spcPts val="0"/>
                        </a:spcAft>
                        <a:buNone/>
                      </a:pPr>
                      <a:r>
                        <a:rPr lang="en-US" sz="1600" b="0" dirty="0">
                          <a:solidFill>
                            <a:schemeClr val="dk1"/>
                          </a:solidFill>
                        </a:rPr>
                        <a:t>Se o modo de </a:t>
                      </a:r>
                      <a:r>
                        <a:rPr lang="en-US" sz="1600" b="0" dirty="0" err="1">
                          <a:solidFill>
                            <a:schemeClr val="dk1"/>
                          </a:solidFill>
                        </a:rPr>
                        <a:t>origem</a:t>
                      </a:r>
                      <a:r>
                        <a:rPr lang="en-US" sz="1600" b="0" dirty="0">
                          <a:solidFill>
                            <a:schemeClr val="dk1"/>
                          </a:solidFill>
                        </a:rPr>
                        <a:t>/</a:t>
                      </a:r>
                      <a:r>
                        <a:rPr lang="en-US" sz="1600" b="0" dirty="0" err="1">
                          <a:solidFill>
                            <a:schemeClr val="dk1"/>
                          </a:solidFill>
                        </a:rPr>
                        <a:t>transmissão</a:t>
                      </a:r>
                      <a:r>
                        <a:rPr lang="en-US" sz="1600" b="0" dirty="0">
                          <a:solidFill>
                            <a:schemeClr val="dk1"/>
                          </a:solidFill>
                        </a:rPr>
                        <a:t> for...</a:t>
                      </a:r>
                      <a:endParaRPr dirty="0"/>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noFill/>
                  </a:tcPr>
                </a:tc>
                <a:tc hMerge="1">
                  <a:txBody>
                    <a:bodyPr/>
                    <a:lstStyle/>
                    <a:p>
                      <a:endParaRPr lang="en-US"/>
                    </a:p>
                  </a:txBody>
                  <a:tcPr/>
                </a:tc>
                <a:extLst>
                  <a:ext uri="{0D108BD9-81ED-4DB2-BD59-A6C34878D82A}">
                    <a16:rowId xmlns:a16="http://schemas.microsoft.com/office/drawing/2014/main" val="10000"/>
                  </a:ext>
                </a:extLst>
              </a:tr>
              <a:tr h="343532">
                <a:tc gridSpan="2" vMerge="1">
                  <a:txBody>
                    <a:bodyPr/>
                    <a:lstStyle/>
                    <a:p>
                      <a:endParaRPr lang="en-US"/>
                    </a:p>
                  </a:txBody>
                  <a:tcPr/>
                </a:tc>
                <a:tc hMerge="1" vMerge="1">
                  <a:txBody>
                    <a:bodyPr/>
                    <a:lstStyle/>
                    <a:p>
                      <a:endParaRPr lang="en-US"/>
                    </a:p>
                  </a:txBody>
                  <a:tcPr/>
                </a:tc>
                <a:tc>
                  <a:txBody>
                    <a:bodyPr/>
                    <a:lstStyle/>
                    <a:p>
                      <a:pPr marL="0" marR="0" lvl="0" indent="0" algn="ctr" rtl="0">
                        <a:spcBef>
                          <a:spcPts val="0"/>
                        </a:spcBef>
                        <a:spcAft>
                          <a:spcPts val="0"/>
                        </a:spcAft>
                        <a:buNone/>
                      </a:pPr>
                      <a:r>
                        <a:rPr lang="en-US" sz="1600" b="1">
                          <a:solidFill>
                            <a:srgbClr val="000000"/>
                          </a:solidFill>
                        </a:rPr>
                        <a:t>Conhecido</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dirty="0" err="1">
                          <a:solidFill>
                            <a:srgbClr val="000000"/>
                          </a:solidFill>
                        </a:rPr>
                        <a:t>Desconhecido</a:t>
                      </a:r>
                      <a:endParaRPr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618352">
                <a:tc rowSpan="2">
                  <a:txBody>
                    <a:bodyPr/>
                    <a:lstStyle/>
                    <a:p>
                      <a:pPr marL="0" marR="0" lvl="0" indent="0" algn="ctr" rtl="0">
                        <a:spcBef>
                          <a:spcPts val="0"/>
                        </a:spcBef>
                        <a:spcAft>
                          <a:spcPts val="0"/>
                        </a:spcAft>
                        <a:buNone/>
                      </a:pPr>
                      <a:r>
                        <a:rPr lang="en-US" sz="1600" b="0" dirty="0">
                          <a:solidFill>
                            <a:schemeClr val="dk1"/>
                          </a:solidFill>
                        </a:rPr>
                        <a:t>Se o </a:t>
                      </a:r>
                      <a:r>
                        <a:rPr lang="en-US" sz="1600" b="0" dirty="0" err="1">
                          <a:solidFill>
                            <a:schemeClr val="dk1"/>
                          </a:solidFill>
                        </a:rPr>
                        <a:t>agente</a:t>
                      </a:r>
                      <a:r>
                        <a:rPr lang="en-US" sz="1600" b="0" dirty="0">
                          <a:solidFill>
                            <a:schemeClr val="dk1"/>
                          </a:solidFill>
                        </a:rPr>
                        <a:t> </a:t>
                      </a:r>
                      <a:r>
                        <a:rPr lang="en-US" sz="1600" b="0" dirty="0" err="1">
                          <a:solidFill>
                            <a:schemeClr val="dk1"/>
                          </a:solidFill>
                        </a:rPr>
                        <a:t>causador</a:t>
                      </a:r>
                      <a:br>
                        <a:rPr lang="en-US" sz="1600" b="0" dirty="0">
                          <a:solidFill>
                            <a:schemeClr val="dk1"/>
                          </a:solidFill>
                        </a:rPr>
                      </a:br>
                      <a:r>
                        <a:rPr lang="en-US" sz="1600" b="0" dirty="0">
                          <a:solidFill>
                            <a:schemeClr val="dk1"/>
                          </a:solidFill>
                        </a:rPr>
                        <a:t> </a:t>
                      </a:r>
                      <a:r>
                        <a:rPr lang="en-US" sz="1600" b="0" dirty="0" err="1">
                          <a:solidFill>
                            <a:schemeClr val="dk1"/>
                          </a:solidFill>
                        </a:rPr>
                        <a:t>é</a:t>
                      </a:r>
                      <a:r>
                        <a:rPr lang="en-US" sz="1600" b="0" dirty="0">
                          <a:solidFill>
                            <a:schemeClr val="dk1"/>
                          </a:solidFill>
                        </a:rPr>
                        <a:t>...</a:t>
                      </a:r>
                      <a:endParaRPr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a:txBody>
                    <a:bodyPr/>
                    <a:lstStyle/>
                    <a:p>
                      <a:pPr marL="0" marR="0" lvl="0" indent="0" algn="r" rtl="0">
                        <a:spcBef>
                          <a:spcPts val="0"/>
                        </a:spcBef>
                        <a:spcAft>
                          <a:spcPts val="0"/>
                        </a:spcAft>
                        <a:buNone/>
                      </a:pPr>
                      <a:r>
                        <a:rPr lang="en-US" sz="1600" b="1"/>
                        <a:t>Conhecido</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16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618352">
                <a:tc vMerge="1">
                  <a:txBody>
                    <a:bodyPr/>
                    <a:lstStyle/>
                    <a:p>
                      <a:endParaRPr lang="en-US"/>
                    </a:p>
                  </a:txBody>
                  <a:tcPr/>
                </a:tc>
                <a:tc>
                  <a:txBody>
                    <a:bodyPr/>
                    <a:lstStyle/>
                    <a:p>
                      <a:pPr marL="0" marR="0" lvl="0" indent="0" algn="r" rtl="0">
                        <a:spcBef>
                          <a:spcPts val="0"/>
                        </a:spcBef>
                        <a:spcAft>
                          <a:spcPts val="0"/>
                        </a:spcAft>
                        <a:buNone/>
                      </a:pPr>
                      <a:r>
                        <a:rPr lang="en-US" sz="1600" b="1" dirty="0" err="1"/>
                        <a:t>Desconhecido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dirty="0" err="1">
                          <a:solidFill>
                            <a:srgbClr val="00953A"/>
                          </a:solidFill>
                        </a:rPr>
                        <a:t>Investigação</a:t>
                      </a:r>
                      <a:r>
                        <a:rPr lang="en-US" sz="1600" b="1" dirty="0">
                          <a:solidFill>
                            <a:srgbClr val="00953A"/>
                          </a:solidFill>
                        </a:rPr>
                        <a:t> &amp;</a:t>
                      </a:r>
                      <a:endParaRPr dirty="0"/>
                    </a:p>
                    <a:p>
                      <a:pPr marL="0" marR="0" lvl="0" indent="0" algn="ctr" rtl="0">
                        <a:spcBef>
                          <a:spcPts val="0"/>
                        </a:spcBef>
                        <a:spcAft>
                          <a:spcPts val="0"/>
                        </a:spcAft>
                        <a:buNone/>
                      </a:pPr>
                      <a:r>
                        <a:rPr lang="en-US" sz="16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16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bl>
          </a:graphicData>
        </a:graphic>
      </p:graphicFrame>
      <p:sp>
        <p:nvSpPr>
          <p:cNvPr id="359" name="Google Shape;359;p1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514350" lvl="0" indent="-514350" algn="just" rtl="0">
              <a:lnSpc>
                <a:spcPct val="100000"/>
              </a:lnSpc>
              <a:spcBef>
                <a:spcPts val="0"/>
              </a:spcBef>
              <a:spcAft>
                <a:spcPts val="0"/>
              </a:spcAft>
              <a:buClr>
                <a:schemeClr val="dk1"/>
              </a:buClr>
              <a:buSzPts val="2600"/>
              <a:buFont typeface="Libre Franklin Medium"/>
              <a:buAutoNum type="arabicPeriod"/>
            </a:pPr>
            <a:r>
              <a:rPr lang="en-US" sz="2600" dirty="0"/>
              <a:t>Casos de cólera entre pessoas que utilizam um poço previamente contaminado por uma latrina adjacente</a:t>
            </a:r>
            <a:endParaRPr dirty="0"/>
          </a:p>
          <a:p>
            <a:pPr marL="512064" lvl="0" indent="-512064" algn="just" rtl="0">
              <a:lnSpc>
                <a:spcPct val="100000"/>
              </a:lnSpc>
              <a:spcBef>
                <a:spcPts val="1000"/>
              </a:spcBef>
              <a:spcAft>
                <a:spcPts val="0"/>
              </a:spcAft>
              <a:buClr>
                <a:schemeClr val="dk1"/>
              </a:buClr>
              <a:buSzPts val="2600"/>
              <a:buFont typeface="Arial"/>
              <a:buAutoNum type="arabicPeriod"/>
            </a:pPr>
            <a:r>
              <a:rPr lang="en-US" sz="2600" dirty="0"/>
              <a:t>Cada vez mais relatos de irritação da pele e dormência das mãos em trabalhadores agrícolas em todo o país</a:t>
            </a:r>
          </a:p>
          <a:p>
            <a:pPr marL="512064" lvl="0" indent="-512064" algn="just" rtl="0">
              <a:lnSpc>
                <a:spcPct val="100000"/>
              </a:lnSpc>
              <a:spcBef>
                <a:spcPts val="1000"/>
              </a:spcBef>
              <a:spcAft>
                <a:spcPts val="0"/>
              </a:spcAft>
              <a:buClr>
                <a:schemeClr val="dk1"/>
              </a:buClr>
              <a:buSzPts val="2600"/>
              <a:buFont typeface="Arial"/>
              <a:buAutoNum type="arabicPeriod"/>
            </a:pPr>
            <a:r>
              <a:rPr lang="en-US" sz="2600" dirty="0"/>
              <a:t>Náuseas e </a:t>
            </a:r>
            <a:r>
              <a:rPr lang="en-US" sz="2600" dirty="0" err="1"/>
              <a:t>vômitos</a:t>
            </a:r>
            <a:r>
              <a:rPr lang="en-US" sz="2600" dirty="0"/>
              <a:t> associados à comida servida num restaurante</a:t>
            </a:r>
            <a:endParaRPr dirty="0"/>
          </a:p>
          <a:p>
            <a:pPr marL="512064" lvl="0" indent="-512064" algn="just" rtl="0">
              <a:lnSpc>
                <a:spcPct val="100000"/>
              </a:lnSpc>
              <a:spcBef>
                <a:spcPts val="1000"/>
              </a:spcBef>
              <a:spcAft>
                <a:spcPts val="0"/>
              </a:spcAft>
              <a:buClr>
                <a:schemeClr val="dk1"/>
              </a:buClr>
              <a:buSzPts val="2600"/>
              <a:buFont typeface="Arial"/>
              <a:buAutoNum type="arabicPeriod"/>
            </a:pPr>
            <a:r>
              <a:rPr lang="en-US" sz="2600" dirty="0"/>
              <a:t>Casos de antraz sem fonte conhecida</a:t>
            </a:r>
            <a:endParaRPr dirty="0"/>
          </a:p>
        </p:txBody>
      </p:sp>
      <p:sp>
        <p:nvSpPr>
          <p:cNvPr id="3" name="Title 2">
            <a:extLst>
              <a:ext uri="{FF2B5EF4-FFF2-40B4-BE49-F238E27FC236}">
                <a16:creationId xmlns:a16="http://schemas.microsoft.com/office/drawing/2014/main" id="{7CF366C7-1CCB-E8E2-D0DF-2392176A63EE}"/>
              </a:ext>
            </a:extLst>
          </p:cNvPr>
          <p:cNvSpPr>
            <a:spLocks noGrp="1"/>
          </p:cNvSpPr>
          <p:nvPr>
            <p:ph type="title"/>
          </p:nvPr>
        </p:nvSpPr>
        <p:spPr/>
        <p:txBody>
          <a:bodyPr/>
          <a:lstStyle/>
          <a:p>
            <a:r>
              <a:rPr lang="en-US" dirty="0">
                <a:ea typeface="Libre Franklin Medium"/>
                <a:cs typeface="Libre Franklin Medium"/>
                <a:sym typeface="Libre Franklin Medium"/>
              </a:rPr>
              <a:t>Que </a:t>
            </a:r>
            <a:r>
              <a:rPr lang="en-US" dirty="0" err="1">
                <a:ea typeface="Libre Franklin Medium"/>
                <a:cs typeface="Libre Franklin Medium"/>
                <a:sym typeface="Libre Franklin Medium"/>
              </a:rPr>
              <a:t>quadrante</a:t>
            </a:r>
            <a:r>
              <a:rPr lang="en-US" dirty="0">
                <a:ea typeface="Libre Franklin Medium"/>
                <a:cs typeface="Libre Franklin Medium"/>
                <a:sym typeface="Libre Franklin Medium"/>
              </a:rPr>
              <a:t>? </a:t>
            </a:r>
            <a:r>
              <a:rPr lang="en-US" dirty="0" err="1">
                <a:ea typeface="Libre Franklin Medium"/>
                <a:cs typeface="Libre Franklin Medium"/>
                <a:sym typeface="Libre Franklin Medium"/>
              </a:rPr>
              <a:t>Doenças</a:t>
            </a:r>
            <a:r>
              <a:rPr lang="en-US" dirty="0">
                <a:ea typeface="Libre Franklin Medium"/>
                <a:cs typeface="Libre Franklin Medium"/>
                <a:sym typeface="Libre Franklin Medium"/>
              </a:rPr>
              <a:t> </a:t>
            </a:r>
            <a:r>
              <a:rPr lang="en-US" dirty="0" err="1">
                <a:ea typeface="Libre Franklin Medium"/>
                <a:cs typeface="Libre Franklin Medium"/>
                <a:sym typeface="Libre Franklin Medium"/>
              </a:rPr>
              <a:t>humanas</a:t>
            </a:r>
            <a:br>
              <a:rPr lang="en-US" dirty="0"/>
            </a:br>
            <a:endParaRPr lang="pt-BR" dirty="0"/>
          </a:p>
        </p:txBody>
      </p:sp>
      <p:sp>
        <p:nvSpPr>
          <p:cNvPr id="360" name="Google Shape;360;p12"/>
          <p:cNvSpPr txBox="1"/>
          <p:nvPr/>
        </p:nvSpPr>
        <p:spPr>
          <a:xfrm>
            <a:off x="6647209" y="5331014"/>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1</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361" name="Google Shape;361;p12"/>
          <p:cNvSpPr txBox="1"/>
          <p:nvPr/>
        </p:nvSpPr>
        <p:spPr>
          <a:xfrm>
            <a:off x="9357669" y="596648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2</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362" name="Google Shape;362;p12"/>
          <p:cNvSpPr txBox="1"/>
          <p:nvPr/>
        </p:nvSpPr>
        <p:spPr>
          <a:xfrm>
            <a:off x="9357669" y="5349063"/>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4</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363" name="Google Shape;363;p12"/>
          <p:cNvSpPr txBox="1"/>
          <p:nvPr/>
        </p:nvSpPr>
        <p:spPr>
          <a:xfrm>
            <a:off x="6651220" y="596648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3</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69"/>
        <p:cNvGrpSpPr/>
        <p:nvPr/>
      </p:nvGrpSpPr>
      <p:grpSpPr>
        <a:xfrm>
          <a:off x="0" y="0"/>
          <a:ext cx="0" cy="0"/>
          <a:chOff x="0" y="0"/>
          <a:chExt cx="0" cy="0"/>
        </a:xfrm>
      </p:grpSpPr>
      <p:graphicFrame>
        <p:nvGraphicFramePr>
          <p:cNvPr id="3" name="Google Shape;364;p12">
            <a:extLst>
              <a:ext uri="{FF2B5EF4-FFF2-40B4-BE49-F238E27FC236}">
                <a16:creationId xmlns:a16="http://schemas.microsoft.com/office/drawing/2014/main" id="{B4D92561-750C-7A4D-C94E-3D8E242B219A}"/>
              </a:ext>
            </a:extLst>
          </p:cNvPr>
          <p:cNvGraphicFramePr/>
          <p:nvPr>
            <p:extLst>
              <p:ext uri="{D42A27DB-BD31-4B8C-83A1-F6EECF244321}">
                <p14:modId xmlns:p14="http://schemas.microsoft.com/office/powerpoint/2010/main" val="1813886017"/>
              </p:ext>
            </p:extLst>
          </p:nvPr>
        </p:nvGraphicFramePr>
        <p:xfrm>
          <a:off x="1018671" y="4248759"/>
          <a:ext cx="8687914" cy="2198588"/>
        </p:xfrm>
        <a:graphic>
          <a:graphicData uri="http://schemas.openxmlformats.org/drawingml/2006/table">
            <a:tbl>
              <a:tblPr firstRow="1" bandRow="1">
                <a:noFill/>
              </a:tblPr>
              <a:tblGrid>
                <a:gridCol w="1689065">
                  <a:extLst>
                    <a:ext uri="{9D8B030D-6E8A-4147-A177-3AD203B41FA5}">
                      <a16:colId xmlns:a16="http://schemas.microsoft.com/office/drawing/2014/main" val="20000"/>
                    </a:ext>
                  </a:extLst>
                </a:gridCol>
                <a:gridCol w="1670383">
                  <a:extLst>
                    <a:ext uri="{9D8B030D-6E8A-4147-A177-3AD203B41FA5}">
                      <a16:colId xmlns:a16="http://schemas.microsoft.com/office/drawing/2014/main" val="20001"/>
                    </a:ext>
                  </a:extLst>
                </a:gridCol>
                <a:gridCol w="2564283">
                  <a:extLst>
                    <a:ext uri="{9D8B030D-6E8A-4147-A177-3AD203B41FA5}">
                      <a16:colId xmlns:a16="http://schemas.microsoft.com/office/drawing/2014/main" val="20002"/>
                    </a:ext>
                  </a:extLst>
                </a:gridCol>
                <a:gridCol w="2764183">
                  <a:extLst>
                    <a:ext uri="{9D8B030D-6E8A-4147-A177-3AD203B41FA5}">
                      <a16:colId xmlns:a16="http://schemas.microsoft.com/office/drawing/2014/main" val="20003"/>
                    </a:ext>
                  </a:extLst>
                </a:gridCol>
              </a:tblGrid>
              <a:tr h="618352">
                <a:tc rowSpan="2" gridSpan="2">
                  <a:txBody>
                    <a:bodyPr/>
                    <a:lstStyle/>
                    <a:p>
                      <a:pPr marL="0" marR="0" lvl="0" indent="0" algn="l" rtl="0">
                        <a:spcBef>
                          <a:spcPts val="0"/>
                        </a:spcBef>
                        <a:spcAft>
                          <a:spcPts val="0"/>
                        </a:spcAft>
                        <a:buNone/>
                      </a:pPr>
                      <a:endParaRPr sz="1600" dirty="0">
                        <a:solidFill>
                          <a:srgbClr val="000000"/>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rowSpan="2" hMerge="1">
                  <a:txBody>
                    <a:bodyPr/>
                    <a:lstStyle/>
                    <a:p>
                      <a:endParaRPr lang="en-US"/>
                    </a:p>
                  </a:txBody>
                  <a:tcPr/>
                </a:tc>
                <a:tc gridSpan="2">
                  <a:txBody>
                    <a:bodyPr/>
                    <a:lstStyle/>
                    <a:p>
                      <a:pPr marL="0" marR="0" lvl="0" indent="0" algn="ctr" rtl="0">
                        <a:spcBef>
                          <a:spcPts val="0"/>
                        </a:spcBef>
                        <a:spcAft>
                          <a:spcPts val="0"/>
                        </a:spcAft>
                        <a:buNone/>
                      </a:pPr>
                      <a:r>
                        <a:rPr lang="en-US" sz="1600" b="0">
                          <a:solidFill>
                            <a:schemeClr val="dk1"/>
                          </a:solidFill>
                        </a:rPr>
                        <a:t>Se o modo de origem/transmissão for...</a:t>
                      </a:r>
                      <a:endParaRPr/>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noFill/>
                  </a:tcPr>
                </a:tc>
                <a:tc hMerge="1">
                  <a:txBody>
                    <a:bodyPr/>
                    <a:lstStyle/>
                    <a:p>
                      <a:endParaRPr lang="en-US"/>
                    </a:p>
                  </a:txBody>
                  <a:tcPr/>
                </a:tc>
                <a:extLst>
                  <a:ext uri="{0D108BD9-81ED-4DB2-BD59-A6C34878D82A}">
                    <a16:rowId xmlns:a16="http://schemas.microsoft.com/office/drawing/2014/main" val="10000"/>
                  </a:ext>
                </a:extLst>
              </a:tr>
              <a:tr h="343532">
                <a:tc gridSpan="2" vMerge="1">
                  <a:txBody>
                    <a:bodyPr/>
                    <a:lstStyle/>
                    <a:p>
                      <a:endParaRPr lang="en-US"/>
                    </a:p>
                  </a:txBody>
                  <a:tcPr/>
                </a:tc>
                <a:tc hMerge="1" vMerge="1">
                  <a:txBody>
                    <a:bodyPr/>
                    <a:lstStyle/>
                    <a:p>
                      <a:endParaRPr lang="en-US"/>
                    </a:p>
                  </a:txBody>
                  <a:tcPr/>
                </a:tc>
                <a:tc>
                  <a:txBody>
                    <a:bodyPr/>
                    <a:lstStyle/>
                    <a:p>
                      <a:pPr marL="0" marR="0" lvl="0" indent="0" algn="ctr" rtl="0">
                        <a:spcBef>
                          <a:spcPts val="0"/>
                        </a:spcBef>
                        <a:spcAft>
                          <a:spcPts val="0"/>
                        </a:spcAft>
                        <a:buNone/>
                      </a:pPr>
                      <a:r>
                        <a:rPr lang="en-US" sz="1600" b="1">
                          <a:solidFill>
                            <a:srgbClr val="000000"/>
                          </a:solidFill>
                        </a:rPr>
                        <a:t>Conhecido</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a:solidFill>
                            <a:srgbClr val="000000"/>
                          </a:solidFill>
                        </a:rPr>
                        <a:t>Desconhecido</a:t>
                      </a:r>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extLst>
                  <a:ext uri="{0D108BD9-81ED-4DB2-BD59-A6C34878D82A}">
                    <a16:rowId xmlns:a16="http://schemas.microsoft.com/office/drawing/2014/main" val="10001"/>
                  </a:ext>
                </a:extLst>
              </a:tr>
              <a:tr h="618352">
                <a:tc rowSpan="2">
                  <a:txBody>
                    <a:bodyPr/>
                    <a:lstStyle/>
                    <a:p>
                      <a:pPr marL="0" marR="0" lvl="0" indent="0" algn="ctr" rtl="0">
                        <a:spcBef>
                          <a:spcPts val="0"/>
                        </a:spcBef>
                        <a:spcAft>
                          <a:spcPts val="0"/>
                        </a:spcAft>
                        <a:buNone/>
                      </a:pPr>
                      <a:r>
                        <a:rPr lang="en-US" sz="1600" b="0" dirty="0">
                          <a:solidFill>
                            <a:schemeClr val="dk1"/>
                          </a:solidFill>
                        </a:rPr>
                        <a:t>Se o </a:t>
                      </a:r>
                      <a:r>
                        <a:rPr lang="en-US" sz="1600" b="0" dirty="0" err="1">
                          <a:solidFill>
                            <a:schemeClr val="dk1"/>
                          </a:solidFill>
                        </a:rPr>
                        <a:t>agente</a:t>
                      </a:r>
                      <a:r>
                        <a:rPr lang="en-US" sz="1600" b="0" dirty="0">
                          <a:solidFill>
                            <a:schemeClr val="dk1"/>
                          </a:solidFill>
                        </a:rPr>
                        <a:t> </a:t>
                      </a:r>
                      <a:r>
                        <a:rPr lang="en-US" sz="1600" b="0" dirty="0" err="1">
                          <a:solidFill>
                            <a:schemeClr val="dk1"/>
                          </a:solidFill>
                        </a:rPr>
                        <a:t>causador</a:t>
                      </a:r>
                      <a:br>
                        <a:rPr lang="en-US" sz="1600" b="0" dirty="0">
                          <a:solidFill>
                            <a:schemeClr val="dk1"/>
                          </a:solidFill>
                        </a:rPr>
                      </a:br>
                      <a:r>
                        <a:rPr lang="en-US" sz="1600" b="0" dirty="0">
                          <a:solidFill>
                            <a:schemeClr val="dk1"/>
                          </a:solidFill>
                        </a:rPr>
                        <a:t> </a:t>
                      </a:r>
                      <a:r>
                        <a:rPr lang="en-US" sz="1600" b="0" dirty="0" err="1">
                          <a:solidFill>
                            <a:schemeClr val="dk1"/>
                          </a:solidFill>
                        </a:rPr>
                        <a:t>é</a:t>
                      </a:r>
                      <a:r>
                        <a:rPr lang="en-US" sz="1600" b="0" dirty="0">
                          <a:solidFill>
                            <a:schemeClr val="dk1"/>
                          </a:solidFill>
                        </a:rPr>
                        <a:t>...</a:t>
                      </a:r>
                      <a:endParaRPr dirty="0"/>
                    </a:p>
                  </a:txBody>
                  <a:tcPr marL="91450" marR="91450" marT="45725" marB="45725" anchor="ctr">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noFill/>
                  </a:tcPr>
                </a:tc>
                <a:tc>
                  <a:txBody>
                    <a:bodyPr/>
                    <a:lstStyle/>
                    <a:p>
                      <a:pPr marL="0" marR="0" lvl="0" indent="0" algn="r" rtl="0">
                        <a:spcBef>
                          <a:spcPts val="0"/>
                        </a:spcBef>
                        <a:spcAft>
                          <a:spcPts val="0"/>
                        </a:spcAft>
                        <a:buNone/>
                      </a:pPr>
                      <a:r>
                        <a:rPr lang="en-US" sz="1600" b="1"/>
                        <a:t>Conhecido</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16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2"/>
                  </a:ext>
                </a:extLst>
              </a:tr>
              <a:tr h="618352">
                <a:tc vMerge="1">
                  <a:txBody>
                    <a:bodyPr/>
                    <a:lstStyle/>
                    <a:p>
                      <a:endParaRPr lang="en-US"/>
                    </a:p>
                  </a:txBody>
                  <a:tcPr/>
                </a:tc>
                <a:tc>
                  <a:txBody>
                    <a:bodyPr/>
                    <a:lstStyle/>
                    <a:p>
                      <a:pPr marL="0" marR="0" lvl="0" indent="0" algn="r" rtl="0">
                        <a:spcBef>
                          <a:spcPts val="0"/>
                        </a:spcBef>
                        <a:spcAft>
                          <a:spcPts val="0"/>
                        </a:spcAft>
                        <a:buNone/>
                      </a:pPr>
                      <a:r>
                        <a:rPr lang="en-US" sz="1600" b="1" dirty="0" err="1"/>
                        <a:t>Desconhecido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lt2"/>
                    </a:solidFill>
                  </a:tcPr>
                </a:tc>
                <a:tc>
                  <a:txBody>
                    <a:bodyPr/>
                    <a:lstStyle/>
                    <a:p>
                      <a:pPr marL="0" marR="0" lvl="0" indent="0" algn="ctr" rtl="0">
                        <a:spcBef>
                          <a:spcPts val="0"/>
                        </a:spcBef>
                        <a:spcAft>
                          <a:spcPts val="0"/>
                        </a:spcAft>
                        <a:buNone/>
                      </a:pPr>
                      <a:r>
                        <a:rPr lang="en-US" sz="1600" b="1" dirty="0" err="1">
                          <a:solidFill>
                            <a:srgbClr val="00953A"/>
                          </a:solidFill>
                        </a:rPr>
                        <a:t>Investigação</a:t>
                      </a:r>
                      <a:r>
                        <a:rPr lang="en-US" sz="1600" b="1" dirty="0">
                          <a:solidFill>
                            <a:srgbClr val="00953A"/>
                          </a:solidFill>
                        </a:rPr>
                        <a:t> &amp;</a:t>
                      </a:r>
                      <a:endParaRPr dirty="0"/>
                    </a:p>
                    <a:p>
                      <a:pPr marL="0" marR="0" lvl="0" indent="0" algn="ctr" rtl="0">
                        <a:spcBef>
                          <a:spcPts val="0"/>
                        </a:spcBef>
                        <a:spcAft>
                          <a:spcPts val="0"/>
                        </a:spcAft>
                        <a:buNone/>
                      </a:pPr>
                      <a:r>
                        <a:rPr lang="en-US" sz="1600" b="1" dirty="0">
                          <a:solidFill>
                            <a:srgbClr val="00953A"/>
                          </a:solidFill>
                        </a:rPr>
                        <a:t>Controle</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tc>
                  <a:txBody>
                    <a:bodyPr/>
                    <a:lstStyle/>
                    <a:p>
                      <a:pPr marL="0" marR="0" lvl="0" indent="0" algn="ctr" rtl="0">
                        <a:spcBef>
                          <a:spcPts val="0"/>
                        </a:spcBef>
                        <a:spcAft>
                          <a:spcPts val="0"/>
                        </a:spcAft>
                        <a:buNone/>
                      </a:pPr>
                      <a:r>
                        <a:rPr lang="en-US" sz="1600" b="1" dirty="0" err="1">
                          <a:solidFill>
                            <a:srgbClr val="00953A"/>
                          </a:solidFill>
                        </a:rPr>
                        <a:t>Investigação</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noFill/>
                  </a:tcPr>
                </a:tc>
                <a:extLst>
                  <a:ext uri="{0D108BD9-81ED-4DB2-BD59-A6C34878D82A}">
                    <a16:rowId xmlns:a16="http://schemas.microsoft.com/office/drawing/2014/main" val="10003"/>
                  </a:ext>
                </a:extLst>
              </a:tr>
            </a:tbl>
          </a:graphicData>
        </a:graphic>
      </p:graphicFrame>
      <p:sp>
        <p:nvSpPr>
          <p:cNvPr id="371" name="Google Shape;371;p13"/>
          <p:cNvSpPr txBox="1">
            <a:spLocks noGrp="1"/>
          </p:cNvSpPr>
          <p:nvPr>
            <p:ph sz="half" idx="2"/>
          </p:nvPr>
        </p:nvSpPr>
        <p:spPr>
          <a:xfrm>
            <a:off x="530352" y="1430871"/>
            <a:ext cx="11137392" cy="4687296"/>
          </a:xfrm>
          <a:prstGeom prst="rect">
            <a:avLst/>
          </a:prstGeom>
          <a:noFill/>
          <a:ln>
            <a:noFill/>
          </a:ln>
        </p:spPr>
        <p:txBody>
          <a:bodyPr spcFirstLastPara="1" wrap="square" lIns="91425" tIns="45700" rIns="91425" bIns="45700" anchor="t" anchorCtr="0">
            <a:noAutofit/>
          </a:bodyPr>
          <a:lstStyle/>
          <a:p>
            <a:pPr marL="514350" lvl="0" indent="-514350" algn="just" rtl="0">
              <a:lnSpc>
                <a:spcPct val="100000"/>
              </a:lnSpc>
              <a:spcBef>
                <a:spcPts val="0"/>
              </a:spcBef>
              <a:spcAft>
                <a:spcPts val="0"/>
              </a:spcAft>
              <a:buClr>
                <a:schemeClr val="dk1"/>
              </a:buClr>
              <a:buSzPts val="2400"/>
              <a:buFont typeface="Libre Franklin Medium"/>
              <a:buAutoNum type="arabicPeriod"/>
            </a:pPr>
            <a:r>
              <a:rPr lang="en-US" sz="2400" dirty="0"/>
              <a:t>Casos de gripe </a:t>
            </a:r>
            <a:r>
              <a:rPr lang="en-US" sz="2400" dirty="0" err="1"/>
              <a:t>aviária</a:t>
            </a:r>
            <a:r>
              <a:rPr lang="en-US" sz="2400" dirty="0"/>
              <a:t> </a:t>
            </a:r>
            <a:r>
              <a:rPr lang="en-US" sz="2400" dirty="0" err="1"/>
              <a:t>numa</a:t>
            </a:r>
            <a:r>
              <a:rPr lang="en-US" sz="2400" dirty="0"/>
              <a:t> </a:t>
            </a:r>
            <a:r>
              <a:rPr lang="en-US" sz="2400" dirty="0" err="1"/>
              <a:t>exploração</a:t>
            </a:r>
            <a:r>
              <a:rPr lang="en-US" sz="2400" dirty="0"/>
              <a:t> </a:t>
            </a:r>
            <a:r>
              <a:rPr lang="en-US" sz="2400" dirty="0" err="1"/>
              <a:t>agrícola</a:t>
            </a:r>
            <a:r>
              <a:rPr lang="en-US" sz="2400" dirty="0"/>
              <a:t> </a:t>
            </a:r>
            <a:r>
              <a:rPr lang="en-US" sz="2400" dirty="0" err="1"/>
              <a:t>após</a:t>
            </a:r>
            <a:r>
              <a:rPr lang="en-US" sz="2400" dirty="0"/>
              <a:t> a </a:t>
            </a:r>
            <a:r>
              <a:rPr lang="en-US" sz="2400" dirty="0" err="1"/>
              <a:t>importação</a:t>
            </a:r>
            <a:r>
              <a:rPr lang="en-US" sz="2400" dirty="0"/>
              <a:t> de </a:t>
            </a:r>
            <a:r>
              <a:rPr lang="en-US" sz="2400" dirty="0" err="1"/>
              <a:t>galinhas</a:t>
            </a:r>
            <a:r>
              <a:rPr lang="en-US" sz="2400" dirty="0"/>
              <a:t> de </a:t>
            </a:r>
            <a:r>
              <a:rPr lang="en-US" sz="2400" dirty="0" err="1"/>
              <a:t>uma</a:t>
            </a:r>
            <a:r>
              <a:rPr lang="en-US" sz="2400" dirty="0"/>
              <a:t> nova </a:t>
            </a:r>
            <a:r>
              <a:rPr lang="en-US" sz="2400" dirty="0" err="1"/>
              <a:t>raça</a:t>
            </a:r>
            <a:endParaRPr dirty="0"/>
          </a:p>
          <a:p>
            <a:pPr marL="511810" lvl="0" indent="-511810" algn="just" rtl="0">
              <a:lnSpc>
                <a:spcPct val="100000"/>
              </a:lnSpc>
              <a:spcBef>
                <a:spcPts val="1000"/>
              </a:spcBef>
              <a:spcAft>
                <a:spcPts val="0"/>
              </a:spcAft>
              <a:buClr>
                <a:schemeClr val="dk1"/>
              </a:buClr>
              <a:buSzPts val="2400"/>
              <a:buFont typeface="Arial"/>
              <a:buAutoNum type="arabicPeriod"/>
            </a:pPr>
            <a:r>
              <a:rPr lang="en-US" sz="2400" dirty="0" err="1"/>
              <a:t>Vários</a:t>
            </a:r>
            <a:r>
              <a:rPr lang="en-US" sz="2400" dirty="0"/>
              <a:t> </a:t>
            </a:r>
            <a:r>
              <a:rPr lang="en-US" sz="2400" dirty="0" err="1"/>
              <a:t>bovinos</a:t>
            </a:r>
            <a:r>
              <a:rPr lang="en-US" sz="2400" dirty="0"/>
              <a:t> com </a:t>
            </a:r>
            <a:r>
              <a:rPr lang="en-US" sz="2400" dirty="0" err="1"/>
              <a:t>comportamentos</a:t>
            </a:r>
            <a:r>
              <a:rPr lang="en-US" sz="2400" dirty="0"/>
              <a:t> </a:t>
            </a:r>
            <a:r>
              <a:rPr lang="en-US" sz="2400" dirty="0" err="1"/>
              <a:t>estranhos</a:t>
            </a:r>
            <a:r>
              <a:rPr lang="en-US" sz="2400" dirty="0"/>
              <a:t> num rancho de </a:t>
            </a:r>
            <a:r>
              <a:rPr lang="en-US" sz="2400" dirty="0" err="1"/>
              <a:t>gado</a:t>
            </a:r>
            <a:endParaRPr dirty="0"/>
          </a:p>
          <a:p>
            <a:pPr marL="511810" lvl="0" indent="-511810" algn="just" rtl="0">
              <a:lnSpc>
                <a:spcPct val="100000"/>
              </a:lnSpc>
              <a:spcBef>
                <a:spcPts val="1000"/>
              </a:spcBef>
              <a:spcAft>
                <a:spcPts val="0"/>
              </a:spcAft>
              <a:buClr>
                <a:schemeClr val="dk1"/>
              </a:buClr>
              <a:buSzPts val="2400"/>
              <a:buFont typeface="Arial"/>
              <a:buAutoNum type="arabicPeriod"/>
            </a:pPr>
            <a:r>
              <a:rPr lang="en-US" sz="2400" dirty="0" err="1"/>
              <a:t>Cavalos</a:t>
            </a:r>
            <a:r>
              <a:rPr lang="en-US" sz="2400" dirty="0"/>
              <a:t> que </a:t>
            </a:r>
            <a:r>
              <a:rPr lang="en-US" sz="2400" dirty="0" err="1"/>
              <a:t>apresentam</a:t>
            </a:r>
            <a:r>
              <a:rPr lang="en-US" sz="2400" dirty="0"/>
              <a:t> </a:t>
            </a:r>
            <a:r>
              <a:rPr lang="en-US" sz="2400" dirty="0" err="1"/>
              <a:t>letargia</a:t>
            </a:r>
            <a:r>
              <a:rPr lang="en-US" sz="2400" dirty="0"/>
              <a:t> e anorexia </a:t>
            </a:r>
            <a:r>
              <a:rPr lang="en-US" sz="2400" dirty="0" err="1"/>
              <a:t>após</a:t>
            </a:r>
            <a:r>
              <a:rPr lang="en-US" sz="2400" dirty="0"/>
              <a:t> o </a:t>
            </a:r>
            <a:r>
              <a:rPr lang="en-US" sz="2400" dirty="0" err="1"/>
              <a:t>consumo</a:t>
            </a:r>
            <a:r>
              <a:rPr lang="en-US" sz="2400" dirty="0"/>
              <a:t> de </a:t>
            </a:r>
            <a:r>
              <a:rPr lang="en-US" sz="2400" dirty="0" err="1"/>
              <a:t>uma</a:t>
            </a:r>
            <a:r>
              <a:rPr lang="en-US" sz="2400" dirty="0"/>
              <a:t> nova </a:t>
            </a:r>
            <a:r>
              <a:rPr lang="en-US" sz="2400" dirty="0" err="1"/>
              <a:t>remessa</a:t>
            </a:r>
            <a:r>
              <a:rPr lang="en-US" sz="2400" dirty="0"/>
              <a:t> de </a:t>
            </a:r>
            <a:r>
              <a:rPr lang="en-US" sz="2400" dirty="0" err="1"/>
              <a:t>feno</a:t>
            </a:r>
            <a:endParaRPr dirty="0"/>
          </a:p>
          <a:p>
            <a:pPr marL="511810" lvl="0" indent="-511810" algn="just" rtl="0">
              <a:lnSpc>
                <a:spcPct val="100000"/>
              </a:lnSpc>
              <a:spcBef>
                <a:spcPts val="1000"/>
              </a:spcBef>
              <a:spcAft>
                <a:spcPts val="0"/>
              </a:spcAft>
              <a:buClr>
                <a:schemeClr val="dk1"/>
              </a:buClr>
              <a:buSzPts val="2400"/>
              <a:buFont typeface="Arial"/>
              <a:buAutoNum type="arabicPeriod"/>
            </a:pPr>
            <a:r>
              <a:rPr lang="en-US" sz="2400" dirty="0" err="1"/>
              <a:t>Vesículas</a:t>
            </a:r>
            <a:r>
              <a:rPr lang="en-US" sz="2400" dirty="0"/>
              <a:t> de </a:t>
            </a:r>
            <a:r>
              <a:rPr lang="en-US" sz="2400" dirty="0" err="1"/>
              <a:t>varíola</a:t>
            </a:r>
            <a:r>
              <a:rPr lang="en-US" sz="2400" dirty="0"/>
              <a:t> </a:t>
            </a:r>
            <a:r>
              <a:rPr lang="en-US" sz="2400" dirty="0" err="1"/>
              <a:t>na</a:t>
            </a:r>
            <a:r>
              <a:rPr lang="en-US" sz="2400" dirty="0"/>
              <a:t> </a:t>
            </a:r>
            <a:r>
              <a:rPr lang="en-US" sz="2400" dirty="0" err="1"/>
              <a:t>pele</a:t>
            </a:r>
            <a:r>
              <a:rPr lang="en-US" sz="2400" dirty="0"/>
              <a:t> e </a:t>
            </a:r>
            <a:r>
              <a:rPr lang="en-US" sz="2400" dirty="0" err="1"/>
              <a:t>na</a:t>
            </a:r>
            <a:r>
              <a:rPr lang="en-US" sz="2400" dirty="0"/>
              <a:t> </a:t>
            </a:r>
            <a:r>
              <a:rPr lang="en-US" sz="2400" dirty="0" err="1"/>
              <a:t>cavidade</a:t>
            </a:r>
            <a:r>
              <a:rPr lang="en-US" sz="2400" dirty="0"/>
              <a:t> oral </a:t>
            </a:r>
            <a:r>
              <a:rPr lang="en-US" sz="2400" dirty="0" err="1"/>
              <a:t>observadas</a:t>
            </a:r>
            <a:r>
              <a:rPr lang="en-US" sz="2400" dirty="0"/>
              <a:t> </a:t>
            </a:r>
            <a:r>
              <a:rPr lang="en-US" sz="2400" dirty="0" err="1"/>
              <a:t>em</a:t>
            </a:r>
            <a:r>
              <a:rPr lang="en-US" sz="2400" dirty="0"/>
              <a:t> </a:t>
            </a:r>
            <a:r>
              <a:rPr lang="en-US" sz="2400" dirty="0" err="1"/>
              <a:t>caprinos</a:t>
            </a:r>
            <a:r>
              <a:rPr lang="en-US" sz="2400" dirty="0"/>
              <a:t> num mercado</a:t>
            </a:r>
            <a:endParaRPr dirty="0"/>
          </a:p>
        </p:txBody>
      </p:sp>
      <p:sp>
        <p:nvSpPr>
          <p:cNvPr id="372" name="Google Shape;372;p13"/>
          <p:cNvSpPr txBox="1"/>
          <p:nvPr/>
        </p:nvSpPr>
        <p:spPr>
          <a:xfrm>
            <a:off x="6534793" y="5307110"/>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FFFFFF"/>
                </a:solidFill>
                <a:effectLst/>
                <a:uLnTx/>
                <a:uFillTx/>
                <a:latin typeface="Arial"/>
                <a:ea typeface="Arial"/>
                <a:cs typeface="Arial"/>
                <a:sym typeface="Arial"/>
              </a:rPr>
              <a:t>1</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373" name="Google Shape;373;p13"/>
          <p:cNvSpPr txBox="1"/>
          <p:nvPr/>
        </p:nvSpPr>
        <p:spPr>
          <a:xfrm>
            <a:off x="9101530" y="5942345"/>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2</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374" name="Google Shape;374;p13"/>
          <p:cNvSpPr txBox="1"/>
          <p:nvPr/>
        </p:nvSpPr>
        <p:spPr>
          <a:xfrm>
            <a:off x="9101530" y="5307109"/>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4</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375" name="Google Shape;375;p13"/>
          <p:cNvSpPr txBox="1"/>
          <p:nvPr/>
        </p:nvSpPr>
        <p:spPr>
          <a:xfrm>
            <a:off x="6534793" y="5942345"/>
            <a:ext cx="304800" cy="461665"/>
          </a:xfrm>
          <a:prstGeom prst="rect">
            <a:avLst/>
          </a:prstGeom>
          <a:solidFill>
            <a:srgbClr val="C0504D"/>
          </a:solid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FFFFF"/>
                </a:solidFill>
                <a:effectLst/>
                <a:uLnTx/>
                <a:uFillTx/>
                <a:latin typeface="Arial"/>
                <a:ea typeface="Arial"/>
                <a:cs typeface="Arial"/>
                <a:sym typeface="Arial"/>
              </a:rPr>
              <a:t>3</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2" name="Title 1">
            <a:extLst>
              <a:ext uri="{FF2B5EF4-FFF2-40B4-BE49-F238E27FC236}">
                <a16:creationId xmlns:a16="http://schemas.microsoft.com/office/drawing/2014/main" id="{7099550E-06D5-F1E0-EB4A-C5C44389A20A}"/>
              </a:ext>
            </a:extLst>
          </p:cNvPr>
          <p:cNvSpPr txBox="1">
            <a:spLocks/>
          </p:cNvSpPr>
          <p:nvPr/>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ea typeface="Libre Franklin Medium"/>
                <a:cs typeface="Libre Franklin Medium"/>
                <a:sym typeface="Libre Franklin Medium"/>
              </a:rPr>
              <a:t>Que </a:t>
            </a:r>
            <a:r>
              <a:rPr lang="en-US" dirty="0" err="1">
                <a:ea typeface="Libre Franklin Medium"/>
                <a:cs typeface="Libre Franklin Medium"/>
                <a:sym typeface="Libre Franklin Medium"/>
              </a:rPr>
              <a:t>quadrante</a:t>
            </a:r>
            <a:r>
              <a:rPr lang="en-US" dirty="0">
                <a:ea typeface="Libre Franklin Medium"/>
                <a:cs typeface="Libre Franklin Medium"/>
                <a:sym typeface="Libre Franklin Medium"/>
              </a:rPr>
              <a:t>? </a:t>
            </a:r>
            <a:r>
              <a:rPr lang="en-US" dirty="0" err="1">
                <a:ea typeface="Libre Franklin Medium"/>
                <a:cs typeface="Libre Franklin Medium"/>
                <a:sym typeface="Libre Franklin Medium"/>
              </a:rPr>
              <a:t>Doenças</a:t>
            </a:r>
            <a:r>
              <a:rPr lang="en-US" dirty="0">
                <a:ea typeface="Libre Franklin Medium"/>
                <a:cs typeface="Libre Franklin Medium"/>
                <a:sym typeface="Libre Franklin Medium"/>
              </a:rPr>
              <a:t> dos </a:t>
            </a:r>
            <a:r>
              <a:rPr lang="en-US" dirty="0" err="1">
                <a:ea typeface="Libre Franklin Medium"/>
                <a:cs typeface="Libre Franklin Medium"/>
                <a:sym typeface="Libre Franklin Medium"/>
              </a:rPr>
              <a:t>animais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7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1"/>
        <p:cNvGrpSpPr/>
        <p:nvPr/>
      </p:nvGrpSpPr>
      <p:grpSpPr>
        <a:xfrm>
          <a:off x="0" y="0"/>
          <a:ext cx="0" cy="0"/>
          <a:chOff x="0" y="0"/>
          <a:chExt cx="0" cy="0"/>
        </a:xfrm>
      </p:grpSpPr>
      <p:sp>
        <p:nvSpPr>
          <p:cNvPr id="383" name="Google Shape;383;p14"/>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3200"/>
              <a:buNone/>
            </a:pPr>
            <a:r>
              <a:rPr lang="en-US" sz="3200" dirty="0"/>
              <a:t>Se a </a:t>
            </a:r>
            <a:r>
              <a:rPr lang="en-US" sz="3200" dirty="0" err="1"/>
              <a:t>fonte</a:t>
            </a:r>
            <a:r>
              <a:rPr lang="en-US" sz="3200" dirty="0"/>
              <a:t> for </a:t>
            </a:r>
            <a:r>
              <a:rPr lang="en-US" sz="3200" dirty="0" err="1"/>
              <a:t>suspeita</a:t>
            </a:r>
            <a:r>
              <a:rPr lang="en-US" sz="3200" dirty="0"/>
              <a:t> e </a:t>
            </a:r>
            <a:r>
              <a:rPr lang="en-US" sz="3200" dirty="0" err="1"/>
              <a:t>continuar</a:t>
            </a:r>
            <a:r>
              <a:rPr lang="en-US" sz="3200" dirty="0"/>
              <a:t> a </a:t>
            </a:r>
            <a:r>
              <a:rPr lang="en-US" sz="3200" dirty="0" err="1"/>
              <a:t>constituir</a:t>
            </a:r>
            <a:r>
              <a:rPr lang="en-US" sz="3200" dirty="0"/>
              <a:t> </a:t>
            </a:r>
            <a:r>
              <a:rPr lang="en-US" sz="3200" dirty="0" err="1"/>
              <a:t>uma</a:t>
            </a:r>
            <a:r>
              <a:rPr lang="en-US" sz="3200" dirty="0"/>
              <a:t> </a:t>
            </a:r>
            <a:r>
              <a:rPr lang="en-US" sz="3200" dirty="0" err="1"/>
              <a:t>ameaça</a:t>
            </a:r>
            <a:r>
              <a:rPr lang="en-US" sz="3200" dirty="0"/>
              <a:t> para a </a:t>
            </a:r>
            <a:r>
              <a:rPr lang="en-US" sz="3200" dirty="0" err="1"/>
              <a:t>saúde</a:t>
            </a:r>
            <a:r>
              <a:rPr lang="en-US" sz="3200" dirty="0"/>
              <a:t> </a:t>
            </a:r>
            <a:r>
              <a:rPr lang="en-US" sz="3200" dirty="0" err="1"/>
              <a:t>pública</a:t>
            </a:r>
            <a:r>
              <a:rPr lang="en-US" sz="3200" dirty="0"/>
              <a:t>...</a:t>
            </a:r>
            <a:endParaRPr dirty="0"/>
          </a:p>
          <a:p>
            <a:pPr marL="0" lvl="0" indent="0" algn="l" rtl="0">
              <a:lnSpc>
                <a:spcPct val="100000"/>
              </a:lnSpc>
              <a:spcBef>
                <a:spcPts val="1000"/>
              </a:spcBef>
              <a:spcAft>
                <a:spcPts val="0"/>
              </a:spcAft>
              <a:buClr>
                <a:schemeClr val="dk1"/>
              </a:buClr>
              <a:buSzPts val="2800"/>
              <a:buNone/>
            </a:pPr>
            <a:endParaRPr dirty="0"/>
          </a:p>
          <a:p>
            <a:pPr marL="0" lvl="0" indent="0" algn="ctr" rtl="0">
              <a:lnSpc>
                <a:spcPct val="100000"/>
              </a:lnSpc>
              <a:spcBef>
                <a:spcPts val="1000"/>
              </a:spcBef>
              <a:spcAft>
                <a:spcPts val="0"/>
              </a:spcAft>
              <a:buClr>
                <a:srgbClr val="00953A"/>
              </a:buClr>
              <a:buSzPts val="4400"/>
              <a:buNone/>
            </a:pPr>
            <a:r>
              <a:rPr lang="en-US" sz="4400" b="1" dirty="0">
                <a:solidFill>
                  <a:srgbClr val="00953A"/>
                </a:solidFill>
              </a:rPr>
              <a:t>Tomar </a:t>
            </a:r>
            <a:r>
              <a:rPr lang="en-US" sz="4400" b="1" dirty="0" err="1">
                <a:solidFill>
                  <a:srgbClr val="00953A"/>
                </a:solidFill>
              </a:rPr>
              <a:t>medidas</a:t>
            </a:r>
            <a:r>
              <a:rPr lang="en-US" sz="4400" b="1" dirty="0">
                <a:solidFill>
                  <a:srgbClr val="00953A"/>
                </a:solidFill>
              </a:rPr>
              <a:t> de </a:t>
            </a:r>
            <a:r>
              <a:rPr lang="en-US" sz="4400" b="1" dirty="0" err="1">
                <a:solidFill>
                  <a:srgbClr val="00953A"/>
                </a:solidFill>
              </a:rPr>
              <a:t>controle</a:t>
            </a:r>
            <a:r>
              <a:rPr lang="en-US" sz="4400" b="1" dirty="0">
                <a:solidFill>
                  <a:srgbClr val="00953A"/>
                </a:solidFill>
              </a:rPr>
              <a:t> </a:t>
            </a:r>
            <a:r>
              <a:rPr lang="en-US" sz="4400" b="1" dirty="0" err="1">
                <a:solidFill>
                  <a:srgbClr val="00953A"/>
                </a:solidFill>
              </a:rPr>
              <a:t>imediatas</a:t>
            </a:r>
            <a:r>
              <a:rPr lang="en-US" sz="4400" b="1" dirty="0">
                <a:solidFill>
                  <a:srgbClr val="00953A"/>
                </a:solidFill>
              </a:rPr>
              <a:t>!</a:t>
            </a:r>
            <a:endParaRPr dirty="0"/>
          </a:p>
          <a:p>
            <a:pPr marL="0" lvl="0" indent="0" algn="ctr" rtl="0">
              <a:lnSpc>
                <a:spcPct val="100000"/>
              </a:lnSpc>
              <a:spcBef>
                <a:spcPts val="1000"/>
              </a:spcBef>
              <a:spcAft>
                <a:spcPts val="0"/>
              </a:spcAft>
              <a:buClr>
                <a:schemeClr val="dk1"/>
              </a:buClr>
              <a:buSzPts val="3200"/>
              <a:buNone/>
            </a:pPr>
            <a:r>
              <a:rPr lang="en-US" sz="3200" dirty="0" err="1"/>
              <a:t>Não</a:t>
            </a:r>
            <a:r>
              <a:rPr lang="en-US" sz="3200" dirty="0"/>
              <a:t> </a:t>
            </a:r>
            <a:r>
              <a:rPr lang="en-US" sz="3200" dirty="0" err="1"/>
              <a:t>esperar</a:t>
            </a:r>
            <a:r>
              <a:rPr lang="en-US" sz="3200" dirty="0"/>
              <a:t> pela </a:t>
            </a:r>
            <a:r>
              <a:rPr lang="en-US" sz="3200" dirty="0" err="1"/>
              <a:t>confirmação</a:t>
            </a:r>
            <a:r>
              <a:rPr lang="en-US" sz="3200" dirty="0"/>
              <a:t> laboratorial.</a:t>
            </a:r>
            <a:endParaRPr dirty="0"/>
          </a:p>
        </p:txBody>
      </p:sp>
      <p:sp>
        <p:nvSpPr>
          <p:cNvPr id="3" name="Title 2">
            <a:extLst>
              <a:ext uri="{FF2B5EF4-FFF2-40B4-BE49-F238E27FC236}">
                <a16:creationId xmlns:a16="http://schemas.microsoft.com/office/drawing/2014/main" id="{BA386FA1-742A-15EB-4F16-9F0288B4AF6E}"/>
              </a:ext>
            </a:extLst>
          </p:cNvPr>
          <p:cNvSpPr>
            <a:spLocks noGrp="1"/>
          </p:cNvSpPr>
          <p:nvPr>
            <p:ph type="title"/>
          </p:nvPr>
        </p:nvSpPr>
        <p:spPr/>
        <p:txBody>
          <a:bodyPr/>
          <a:lstStyle/>
          <a:p>
            <a:r>
              <a:rPr lang="en-US" dirty="0" err="1"/>
              <a:t>Exceções</a:t>
            </a:r>
            <a:r>
              <a:rPr lang="en-US" dirty="0"/>
              <a:t> à </a:t>
            </a:r>
            <a:r>
              <a:rPr lang="en-US" dirty="0" err="1"/>
              <a:t>regra</a:t>
            </a:r>
            <a:br>
              <a:rPr lang="en-US" dirty="0"/>
            </a:br>
            <a:endParaRPr lang="pt-BR"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88"/>
        <p:cNvGrpSpPr/>
        <p:nvPr/>
      </p:nvGrpSpPr>
      <p:grpSpPr>
        <a:xfrm>
          <a:off x="0" y="0"/>
          <a:ext cx="0" cy="0"/>
          <a:chOff x="0" y="0"/>
          <a:chExt cx="0" cy="0"/>
        </a:xfrm>
      </p:grpSpPr>
      <p:sp>
        <p:nvSpPr>
          <p:cNvPr id="389" name="Google Shape;389;p15"/>
          <p:cNvSpPr txBox="1">
            <a:spLocks noGrp="1"/>
          </p:cNvSpPr>
          <p:nvPr>
            <p:ph type="title"/>
          </p:nvPr>
        </p:nvSpPr>
        <p:spPr>
          <a:xfrm>
            <a:off x="838200" y="457200"/>
            <a:ext cx="9752215" cy="800100"/>
          </a:xfrm>
          <a:noFill/>
          <a:ln>
            <a:noFill/>
          </a:ln>
        </p:spPr>
        <p:txBody>
          <a:bodyPr spcFirstLastPara="1" wrap="square" lIns="91425" tIns="45700" rIns="91425" bIns="45700" anchor="t" anchorCtr="0">
            <a:noAutofit/>
          </a:bodyPr>
          <a:lstStyle/>
          <a:p>
            <a:pPr lvl="0"/>
            <a:r>
              <a:rPr lang="en-US" dirty="0"/>
              <a:t>Exercício: </a:t>
            </a:r>
            <a:r>
              <a:rPr lang="en-US" dirty="0" err="1"/>
              <a:t>realizaria</a:t>
            </a:r>
            <a:r>
              <a:rPr lang="en-US" dirty="0"/>
              <a:t> </a:t>
            </a:r>
            <a:r>
              <a:rPr lang="en-US" dirty="0" err="1"/>
              <a:t>investigação</a:t>
            </a:r>
            <a:r>
              <a:rPr lang="en-US" dirty="0"/>
              <a:t>? (1/5)</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6"/>
          <p:cNvSpPr txBox="1">
            <a:spLocks noGrp="1"/>
          </p:cNvSpPr>
          <p:nvPr>
            <p:ph sz="half" idx="2"/>
          </p:nvPr>
        </p:nvSpPr>
        <p:spPr>
          <a:xfrm>
            <a:off x="838200" y="2688608"/>
            <a:ext cx="10515600" cy="3402262"/>
          </a:xfrm>
          <a:prstGeom prst="rect">
            <a:avLst/>
          </a:prstGeom>
          <a:noFill/>
          <a:ln>
            <a:noFill/>
          </a:ln>
        </p:spPr>
        <p:txBody>
          <a:bodyPr spcFirstLastPara="1" wrap="square" lIns="91425" tIns="45700" rIns="91425" bIns="45700" anchor="t" anchorCtr="0">
            <a:noAutofit/>
          </a:bodyPr>
          <a:lstStyle/>
          <a:p>
            <a:pPr marL="457200" lvl="0" indent="-457200" algn="l" rtl="0">
              <a:lnSpc>
                <a:spcPct val="100000"/>
              </a:lnSpc>
              <a:spcBef>
                <a:spcPts val="0"/>
              </a:spcBef>
              <a:spcAft>
                <a:spcPts val="0"/>
              </a:spcAft>
              <a:buClr>
                <a:schemeClr val="dk1"/>
              </a:buClr>
              <a:buSzPts val="2800"/>
              <a:buFont typeface="Libre Franklin Medium"/>
              <a:buAutoNum type="arabicPeriod"/>
            </a:pPr>
            <a:r>
              <a:rPr lang="pt-BR" dirty="0"/>
              <a:t>___ Uma criança numa zona rural com suspeita de raiva</a:t>
            </a:r>
            <a:br>
              <a:rPr lang="pt-BR" dirty="0"/>
            </a:br>
            <a:endParaRPr lang="pt-BR" dirty="0"/>
          </a:p>
          <a:p>
            <a:pPr marL="457200" lvl="0" indent="-457200" algn="l" rtl="0">
              <a:lnSpc>
                <a:spcPct val="100000"/>
              </a:lnSpc>
              <a:spcBef>
                <a:spcPts val="1000"/>
              </a:spcBef>
              <a:spcAft>
                <a:spcPts val="0"/>
              </a:spcAft>
              <a:buClr>
                <a:schemeClr val="dk1"/>
              </a:buClr>
              <a:buSzPts val="2800"/>
              <a:buFont typeface="Libre Franklin Medium"/>
              <a:buAutoNum type="arabicPeriod"/>
            </a:pPr>
            <a:r>
              <a:rPr lang="pt-BR" dirty="0"/>
              <a:t>___ Aumento das internações, mas os doentes parecem ter doenças diferentes</a:t>
            </a:r>
            <a:br>
              <a:rPr lang="pt-BR" dirty="0"/>
            </a:br>
            <a:endParaRPr lang="pt-BR" dirty="0"/>
          </a:p>
          <a:p>
            <a:pPr marL="457200" indent="-457200">
              <a:spcBef>
                <a:spcPts val="1000"/>
              </a:spcBef>
              <a:spcAft>
                <a:spcPts val="0"/>
              </a:spcAft>
              <a:buClr>
                <a:schemeClr val="dk1"/>
              </a:buClr>
              <a:buSzPts val="2800"/>
              <a:buFont typeface="Libre Franklin Medium"/>
              <a:buAutoNum type="arabicPeriod"/>
            </a:pPr>
            <a:r>
              <a:rPr lang="pt-BR" dirty="0"/>
              <a:t>___ Cinco pessoas com gastroenterite referem que comeram alimentos de um estabelecimento alimentar específico</a:t>
            </a:r>
          </a:p>
        </p:txBody>
      </p:sp>
      <p:sp>
        <p:nvSpPr>
          <p:cNvPr id="397" name="Google Shape;397;p16"/>
          <p:cNvSpPr txBox="1">
            <a:spLocks noGrp="1"/>
          </p:cNvSpPr>
          <p:nvPr>
            <p:ph type="title"/>
          </p:nvPr>
        </p:nvSpPr>
        <p:spPr>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4400"/>
              <a:buFont typeface="Libre Franklin Medium"/>
              <a:buNone/>
            </a:pPr>
            <a:r>
              <a:rPr lang="en-US"/>
              <a:t>Exercício: realizaria investigação? (2/5)</a:t>
            </a:r>
            <a:endParaRPr lang="en-US" dirty="0"/>
          </a:p>
        </p:txBody>
      </p:sp>
      <p:grpSp>
        <p:nvGrpSpPr>
          <p:cNvPr id="398" name="Google Shape;398;p16"/>
          <p:cNvGrpSpPr/>
          <p:nvPr/>
        </p:nvGrpSpPr>
        <p:grpSpPr>
          <a:xfrm>
            <a:off x="2438400" y="1545221"/>
            <a:ext cx="6705600" cy="685800"/>
            <a:chOff x="838200" y="1676400"/>
            <a:chExt cx="6705600" cy="685800"/>
          </a:xfrm>
        </p:grpSpPr>
        <p:sp>
          <p:nvSpPr>
            <p:cNvPr id="399" name="Google Shape;399;p16"/>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400" name="Google Shape;400;p16"/>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 não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pic>
        <p:nvPicPr>
          <p:cNvPr id="401" name="Google Shape;401;p16" descr="http://www.clipartbest.com/cliparts/Kij/exq/KijexqjeT.png"/>
          <p:cNvPicPr preferRelativeResize="0"/>
          <p:nvPr/>
        </p:nvPicPr>
        <p:blipFill rotWithShape="1">
          <a:blip r:embed="rId3">
            <a:alphaModFix/>
          </a:blip>
          <a:srcRect/>
          <a:stretch/>
        </p:blipFill>
        <p:spPr>
          <a:xfrm>
            <a:off x="5377435" y="1531106"/>
            <a:ext cx="625044" cy="640080"/>
          </a:xfrm>
          <a:prstGeom prst="rect">
            <a:avLst/>
          </a:prstGeom>
          <a:noFill/>
          <a:ln>
            <a:noFill/>
          </a:ln>
        </p:spPr>
      </p:pic>
      <p:pic>
        <p:nvPicPr>
          <p:cNvPr id="402" name="Google Shape;402;p16" descr="Not Ok Mark clip art Vector clip art - Free vector for free download"/>
          <p:cNvPicPr preferRelativeResize="0"/>
          <p:nvPr/>
        </p:nvPicPr>
        <p:blipFill rotWithShape="1">
          <a:blip r:embed="rId4">
            <a:alphaModFix/>
          </a:blip>
          <a:srcRect/>
          <a:stretch/>
        </p:blipFill>
        <p:spPr>
          <a:xfrm>
            <a:off x="9036894" y="1531106"/>
            <a:ext cx="640080" cy="640080"/>
          </a:xfrm>
          <a:prstGeom prst="rect">
            <a:avLst/>
          </a:prstGeom>
          <a:noFill/>
          <a:ln>
            <a:noFill/>
          </a:ln>
        </p:spPr>
      </p:pic>
      <p:pic>
        <p:nvPicPr>
          <p:cNvPr id="403" name="Google Shape;403;p16" descr="http://www.clipartbest.com/cliparts/Kij/exq/KijexqjeT.png"/>
          <p:cNvPicPr preferRelativeResize="0"/>
          <p:nvPr/>
        </p:nvPicPr>
        <p:blipFill rotWithShape="1">
          <a:blip r:embed="rId3">
            <a:alphaModFix/>
          </a:blip>
          <a:srcRect/>
          <a:stretch/>
        </p:blipFill>
        <p:spPr>
          <a:xfrm>
            <a:off x="1402475" y="4868700"/>
            <a:ext cx="625044" cy="640080"/>
          </a:xfrm>
          <a:prstGeom prst="rect">
            <a:avLst/>
          </a:prstGeom>
          <a:noFill/>
          <a:ln>
            <a:noFill/>
          </a:ln>
        </p:spPr>
      </p:pic>
      <p:pic>
        <p:nvPicPr>
          <p:cNvPr id="404" name="Google Shape;404;p16" descr="http://www.clipartbest.com/cliparts/Kij/exq/KijexqjeT.png"/>
          <p:cNvPicPr preferRelativeResize="0"/>
          <p:nvPr/>
        </p:nvPicPr>
        <p:blipFill rotWithShape="1">
          <a:blip r:embed="rId3">
            <a:alphaModFix/>
          </a:blip>
          <a:srcRect/>
          <a:stretch/>
        </p:blipFill>
        <p:spPr>
          <a:xfrm>
            <a:off x="1402475" y="2396739"/>
            <a:ext cx="625044" cy="640080"/>
          </a:xfrm>
          <a:prstGeom prst="rect">
            <a:avLst/>
          </a:prstGeom>
          <a:noFill/>
          <a:ln>
            <a:noFill/>
          </a:ln>
        </p:spPr>
      </p:pic>
      <p:pic>
        <p:nvPicPr>
          <p:cNvPr id="405" name="Google Shape;405;p16" descr="Not Ok Mark clip art Vector clip art - Free vector for free download"/>
          <p:cNvPicPr preferRelativeResize="0"/>
          <p:nvPr/>
        </p:nvPicPr>
        <p:blipFill rotWithShape="1">
          <a:blip r:embed="rId4">
            <a:alphaModFix/>
          </a:blip>
          <a:srcRect/>
          <a:stretch/>
        </p:blipFill>
        <p:spPr>
          <a:xfrm>
            <a:off x="1385148" y="3429000"/>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10"/>
        <p:cNvGrpSpPr/>
        <p:nvPr/>
      </p:nvGrpSpPr>
      <p:grpSpPr>
        <a:xfrm>
          <a:off x="0" y="0"/>
          <a:ext cx="0" cy="0"/>
          <a:chOff x="0" y="0"/>
          <a:chExt cx="0" cy="0"/>
        </a:xfrm>
      </p:grpSpPr>
      <p:sp>
        <p:nvSpPr>
          <p:cNvPr id="411" name="Google Shape;411;p17"/>
          <p:cNvSpPr txBox="1">
            <a:spLocks noGrp="1"/>
          </p:cNvSpPr>
          <p:nvPr>
            <p:ph sz="half" idx="2"/>
          </p:nvPr>
        </p:nvSpPr>
        <p:spPr>
          <a:xfrm>
            <a:off x="838200" y="2620370"/>
            <a:ext cx="10515600" cy="3497796"/>
          </a:xfrm>
          <a:prstGeom prst="rect">
            <a:avLst/>
          </a:prstGeom>
          <a:noFill/>
          <a:ln>
            <a:noFill/>
          </a:ln>
        </p:spPr>
        <p:txBody>
          <a:bodyPr spcFirstLastPara="1" wrap="square" lIns="91425" tIns="45700" rIns="91425" bIns="45700" anchor="t" anchorCtr="0">
            <a:noAutofit/>
          </a:bodyPr>
          <a:lstStyle/>
          <a:p>
            <a:pPr marL="457200" lvl="0" indent="-457200" algn="just" rtl="0">
              <a:lnSpc>
                <a:spcPct val="100000"/>
              </a:lnSpc>
              <a:spcBef>
                <a:spcPts val="0"/>
              </a:spcBef>
              <a:spcAft>
                <a:spcPts val="0"/>
              </a:spcAft>
              <a:buClr>
                <a:schemeClr val="dk1"/>
              </a:buClr>
              <a:buSzPts val="2800"/>
              <a:buFont typeface="Libre Franklin Medium"/>
              <a:buAutoNum type="arabicPeriod" startAt="4"/>
            </a:pPr>
            <a:r>
              <a:rPr lang="en-US" dirty="0"/>
              <a:t>___ </a:t>
            </a:r>
            <a:r>
              <a:rPr lang="en-US" dirty="0" err="1">
                <a:solidFill>
                  <a:srgbClr val="000000"/>
                </a:solidFill>
              </a:rPr>
              <a:t>Os</a:t>
            </a:r>
            <a:r>
              <a:rPr lang="en-US" dirty="0">
                <a:solidFill>
                  <a:srgbClr val="000000"/>
                </a:solidFill>
              </a:rPr>
              <a:t> </a:t>
            </a:r>
            <a:r>
              <a:rPr lang="en-US" dirty="0" err="1">
                <a:solidFill>
                  <a:srgbClr val="000000"/>
                </a:solidFill>
              </a:rPr>
              <a:t>políticos</a:t>
            </a:r>
            <a:r>
              <a:rPr lang="en-US" dirty="0">
                <a:solidFill>
                  <a:srgbClr val="000000"/>
                </a:solidFill>
              </a:rPr>
              <a:t> </a:t>
            </a:r>
            <a:r>
              <a:rPr lang="en-US" dirty="0" err="1">
                <a:solidFill>
                  <a:srgbClr val="000000"/>
                </a:solidFill>
              </a:rPr>
              <a:t>ou</a:t>
            </a:r>
            <a:r>
              <a:rPr lang="en-US" dirty="0">
                <a:solidFill>
                  <a:srgbClr val="000000"/>
                </a:solidFill>
              </a:rPr>
              <a:t> </a:t>
            </a:r>
            <a:r>
              <a:rPr lang="en-US" dirty="0" err="1">
                <a:solidFill>
                  <a:srgbClr val="000000"/>
                </a:solidFill>
              </a:rPr>
              <a:t>os</a:t>
            </a:r>
            <a:r>
              <a:rPr lang="en-US" dirty="0">
                <a:solidFill>
                  <a:srgbClr val="000000"/>
                </a:solidFill>
              </a:rPr>
              <a:t> </a:t>
            </a:r>
            <a:r>
              <a:rPr lang="en-US" dirty="0" err="1">
                <a:solidFill>
                  <a:srgbClr val="000000"/>
                </a:solidFill>
              </a:rPr>
              <a:t>meios</a:t>
            </a:r>
            <a:r>
              <a:rPr lang="en-US" dirty="0">
                <a:solidFill>
                  <a:srgbClr val="000000"/>
                </a:solidFill>
              </a:rPr>
              <a:t> de </a:t>
            </a:r>
            <a:r>
              <a:rPr lang="en-US" dirty="0" err="1">
                <a:solidFill>
                  <a:srgbClr val="000000"/>
                </a:solidFill>
              </a:rPr>
              <a:t>comunicação</a:t>
            </a:r>
            <a:r>
              <a:rPr lang="en-US" dirty="0">
                <a:solidFill>
                  <a:srgbClr val="000000"/>
                </a:solidFill>
              </a:rPr>
              <a:t> social </a:t>
            </a:r>
            <a:r>
              <a:rPr lang="en-US" dirty="0" err="1">
                <a:solidFill>
                  <a:srgbClr val="000000"/>
                </a:solidFill>
              </a:rPr>
              <a:t>estão</a:t>
            </a:r>
            <a:r>
              <a:rPr lang="en-US" dirty="0">
                <a:solidFill>
                  <a:srgbClr val="000000"/>
                </a:solidFill>
              </a:rPr>
              <a:t> </a:t>
            </a:r>
            <a:r>
              <a:rPr lang="en-US" dirty="0" err="1">
                <a:solidFill>
                  <a:srgbClr val="000000"/>
                </a:solidFill>
              </a:rPr>
              <a:t>exercendo</a:t>
            </a:r>
            <a:r>
              <a:rPr lang="en-US" dirty="0">
                <a:solidFill>
                  <a:srgbClr val="000000"/>
                </a:solidFill>
              </a:rPr>
              <a:t> </a:t>
            </a:r>
            <a:r>
              <a:rPr lang="en-US" dirty="0" err="1">
                <a:solidFill>
                  <a:srgbClr val="000000"/>
                </a:solidFill>
              </a:rPr>
              <a:t>pressão</a:t>
            </a:r>
            <a:endParaRPr lang="en-US" dirty="0">
              <a:solidFill>
                <a:srgbClr val="000000"/>
              </a:solidFill>
            </a:endParaRPr>
          </a:p>
          <a:p>
            <a:pPr marL="0" lvl="0" indent="0" algn="just" rtl="0">
              <a:lnSpc>
                <a:spcPct val="100000"/>
              </a:lnSpc>
              <a:spcBef>
                <a:spcPts val="0"/>
              </a:spcBef>
              <a:spcAft>
                <a:spcPts val="0"/>
              </a:spcAft>
              <a:buClr>
                <a:schemeClr val="dk1"/>
              </a:buClr>
              <a:buSzPts val="2800"/>
              <a:buNone/>
            </a:pPr>
            <a:endParaRPr dirty="0"/>
          </a:p>
          <a:p>
            <a:pPr marL="0" lvl="0" indent="0" algn="just" rtl="0">
              <a:lnSpc>
                <a:spcPct val="100000"/>
              </a:lnSpc>
              <a:spcBef>
                <a:spcPts val="1000"/>
              </a:spcBef>
              <a:spcAft>
                <a:spcPts val="0"/>
              </a:spcAft>
              <a:buClr>
                <a:schemeClr val="dk1"/>
              </a:buClr>
              <a:buSzPts val="2800"/>
              <a:buNone/>
            </a:pPr>
            <a:r>
              <a:rPr lang="en-US" dirty="0"/>
              <a:t>5. ___ </a:t>
            </a:r>
            <a:r>
              <a:rPr lang="en-US" dirty="0" err="1"/>
              <a:t>Os</a:t>
            </a:r>
            <a:r>
              <a:rPr lang="en-US" dirty="0"/>
              <a:t> </a:t>
            </a:r>
            <a:r>
              <a:rPr lang="en-US" dirty="0" err="1"/>
              <a:t>investigadores</a:t>
            </a:r>
            <a:r>
              <a:rPr lang="en-US" dirty="0"/>
              <a:t> </a:t>
            </a:r>
            <a:r>
              <a:rPr lang="en-US" dirty="0" err="1"/>
              <a:t>confirmaram</a:t>
            </a:r>
            <a:r>
              <a:rPr lang="en-US" dirty="0"/>
              <a:t> a </a:t>
            </a:r>
            <a:r>
              <a:rPr lang="en-US" dirty="0" err="1"/>
              <a:t>existência</a:t>
            </a:r>
            <a:r>
              <a:rPr lang="en-US" dirty="0"/>
              <a:t> de </a:t>
            </a:r>
            <a:r>
              <a:rPr lang="en-US" dirty="0" err="1"/>
              <a:t>grupos</a:t>
            </a:r>
            <a:r>
              <a:rPr lang="en-US" dirty="0"/>
              <a:t> e de um </a:t>
            </a:r>
            <a:r>
              <a:rPr lang="en-US" dirty="0" err="1"/>
              <a:t>grande</a:t>
            </a:r>
            <a:r>
              <a:rPr lang="en-US" dirty="0"/>
              <a:t> </a:t>
            </a:r>
            <a:r>
              <a:rPr lang="en-US" dirty="0" err="1"/>
              <a:t>número</a:t>
            </a:r>
            <a:r>
              <a:rPr lang="en-US" dirty="0"/>
              <a:t> de </a:t>
            </a:r>
            <a:r>
              <a:rPr lang="en-US" dirty="0" err="1"/>
              <a:t>casos</a:t>
            </a:r>
            <a:r>
              <a:rPr lang="en-US" dirty="0"/>
              <a:t> de </a:t>
            </a:r>
            <a:r>
              <a:rPr lang="en-US" dirty="0" err="1"/>
              <a:t>uma</a:t>
            </a:r>
            <a:r>
              <a:rPr lang="en-US" dirty="0"/>
              <a:t> </a:t>
            </a:r>
            <a:r>
              <a:rPr lang="en-US" dirty="0" err="1"/>
              <a:t>doença</a:t>
            </a:r>
            <a:r>
              <a:rPr lang="en-US" dirty="0"/>
              <a:t> </a:t>
            </a:r>
            <a:r>
              <a:rPr lang="en-US" dirty="0" err="1"/>
              <a:t>semelhante</a:t>
            </a:r>
            <a:br>
              <a:rPr lang="en-US" dirty="0"/>
            </a:br>
            <a:endParaRPr dirty="0"/>
          </a:p>
          <a:p>
            <a:pPr marL="0" lvl="0" indent="0" algn="just" rtl="0">
              <a:lnSpc>
                <a:spcPct val="100000"/>
              </a:lnSpc>
              <a:spcBef>
                <a:spcPts val="1000"/>
              </a:spcBef>
              <a:spcAft>
                <a:spcPts val="0"/>
              </a:spcAft>
              <a:buClr>
                <a:schemeClr val="dk1"/>
              </a:buClr>
              <a:buSzPts val="2800"/>
              <a:buNone/>
            </a:pPr>
            <a:r>
              <a:rPr lang="en-US" dirty="0"/>
              <a:t>6. ___ A </a:t>
            </a:r>
            <a:r>
              <a:rPr lang="en-US" dirty="0" err="1"/>
              <a:t>doença</a:t>
            </a:r>
            <a:r>
              <a:rPr lang="en-US" dirty="0"/>
              <a:t> </a:t>
            </a:r>
            <a:r>
              <a:rPr lang="en-US" dirty="0" err="1"/>
              <a:t>parece</a:t>
            </a:r>
            <a:r>
              <a:rPr lang="en-US" dirty="0"/>
              <a:t> </a:t>
            </a:r>
            <a:r>
              <a:rPr lang="en-US" dirty="0" err="1"/>
              <a:t>estar</a:t>
            </a:r>
            <a:r>
              <a:rPr lang="en-US" dirty="0"/>
              <a:t> </a:t>
            </a:r>
            <a:r>
              <a:rPr lang="en-US" dirty="0" err="1"/>
              <a:t>associada</a:t>
            </a:r>
            <a:r>
              <a:rPr lang="en-US" dirty="0"/>
              <a:t> a um </a:t>
            </a:r>
            <a:r>
              <a:rPr lang="en-US" dirty="0" err="1"/>
              <a:t>produto</a:t>
            </a:r>
            <a:r>
              <a:rPr lang="en-US" dirty="0"/>
              <a:t> </a:t>
            </a:r>
            <a:r>
              <a:rPr lang="en-US" dirty="0" err="1"/>
              <a:t>distribuído</a:t>
            </a:r>
            <a:r>
              <a:rPr lang="en-US" dirty="0"/>
              <a:t> </a:t>
            </a:r>
            <a:r>
              <a:rPr lang="en-US" dirty="0" err="1"/>
              <a:t>comercialmente</a:t>
            </a:r>
            <a:endParaRPr dirty="0"/>
          </a:p>
        </p:txBody>
      </p:sp>
      <p:sp>
        <p:nvSpPr>
          <p:cNvPr id="412" name="Google Shape;412;p17"/>
          <p:cNvSpPr txBox="1">
            <a:spLocks noGrp="1"/>
          </p:cNvSpPr>
          <p:nvPr>
            <p:ph type="title"/>
          </p:nvPr>
        </p:nvSpPr>
        <p:spPr>
          <a:prstGeom prst="rect">
            <a:avLst/>
          </a:prstGeom>
          <a:solidFill>
            <a:schemeClr val="bg1"/>
          </a:solidFill>
          <a:ln>
            <a:noFill/>
          </a:ln>
        </p:spPr>
        <p:txBody>
          <a:bodyPr spcFirstLastPara="1" wrap="square" lIns="91425" tIns="45700" rIns="91425" bIns="45700" anchor="t" anchorCtr="0">
            <a:noAutofit/>
          </a:bodyPr>
          <a:lstStyle/>
          <a:p>
            <a:pPr lvl="0">
              <a:spcBef>
                <a:spcPts val="0"/>
              </a:spcBef>
              <a:buClr>
                <a:schemeClr val="dk1"/>
              </a:buClr>
              <a:buSzPts val="4400"/>
            </a:pPr>
            <a:r>
              <a:rPr lang="en-US" dirty="0"/>
              <a:t>Exercício: </a:t>
            </a:r>
            <a:r>
              <a:rPr lang="en-US" dirty="0" err="1"/>
              <a:t>realizaria</a:t>
            </a:r>
            <a:r>
              <a:rPr lang="en-US" dirty="0"/>
              <a:t> </a:t>
            </a:r>
            <a:r>
              <a:rPr lang="en-US" dirty="0" err="1"/>
              <a:t>investigação</a:t>
            </a:r>
            <a:r>
              <a:rPr lang="en-US" dirty="0"/>
              <a:t>? (3/5)</a:t>
            </a:r>
            <a:endParaRPr dirty="0"/>
          </a:p>
        </p:txBody>
      </p:sp>
      <p:grpSp>
        <p:nvGrpSpPr>
          <p:cNvPr id="413" name="Google Shape;413;p17"/>
          <p:cNvGrpSpPr/>
          <p:nvPr/>
        </p:nvGrpSpPr>
        <p:grpSpPr>
          <a:xfrm>
            <a:off x="2438400" y="1533645"/>
            <a:ext cx="6705600" cy="685800"/>
            <a:chOff x="838200" y="1676400"/>
            <a:chExt cx="6705600" cy="685800"/>
          </a:xfrm>
        </p:grpSpPr>
        <p:sp>
          <p:nvSpPr>
            <p:cNvPr id="414" name="Google Shape;414;p17"/>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415" name="Google Shape;415;p17"/>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 não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pic>
        <p:nvPicPr>
          <p:cNvPr id="416" name="Google Shape;416;p17" descr="http://www.clipartbest.com/cliparts/Kij/exq/KijexqjeT.png"/>
          <p:cNvPicPr preferRelativeResize="0"/>
          <p:nvPr/>
        </p:nvPicPr>
        <p:blipFill rotWithShape="1">
          <a:blip r:embed="rId3">
            <a:alphaModFix/>
          </a:blip>
          <a:srcRect/>
          <a:stretch/>
        </p:blipFill>
        <p:spPr>
          <a:xfrm>
            <a:off x="5349725" y="1519530"/>
            <a:ext cx="625044" cy="640080"/>
          </a:xfrm>
          <a:prstGeom prst="rect">
            <a:avLst/>
          </a:prstGeom>
          <a:noFill/>
          <a:ln>
            <a:noFill/>
          </a:ln>
        </p:spPr>
      </p:pic>
      <p:pic>
        <p:nvPicPr>
          <p:cNvPr id="417" name="Google Shape;417;p17" descr="Not Ok Mark clip art Vector clip art - Free vector for free download"/>
          <p:cNvPicPr preferRelativeResize="0"/>
          <p:nvPr/>
        </p:nvPicPr>
        <p:blipFill rotWithShape="1">
          <a:blip r:embed="rId4">
            <a:alphaModFix/>
          </a:blip>
          <a:srcRect/>
          <a:stretch/>
        </p:blipFill>
        <p:spPr>
          <a:xfrm>
            <a:off x="9073839" y="1519530"/>
            <a:ext cx="640080" cy="640080"/>
          </a:xfrm>
          <a:prstGeom prst="rect">
            <a:avLst/>
          </a:prstGeom>
          <a:noFill/>
          <a:ln>
            <a:noFill/>
          </a:ln>
        </p:spPr>
      </p:pic>
      <p:pic>
        <p:nvPicPr>
          <p:cNvPr id="418" name="Google Shape;418;p17" descr="http://www.clipartbest.com/cliparts/Kij/exq/KijexqjeT.png"/>
          <p:cNvPicPr preferRelativeResize="0"/>
          <p:nvPr/>
        </p:nvPicPr>
        <p:blipFill rotWithShape="1">
          <a:blip r:embed="rId3">
            <a:alphaModFix/>
          </a:blip>
          <a:srcRect/>
          <a:stretch/>
        </p:blipFill>
        <p:spPr>
          <a:xfrm>
            <a:off x="1395498" y="2389615"/>
            <a:ext cx="625044" cy="640080"/>
          </a:xfrm>
          <a:prstGeom prst="rect">
            <a:avLst/>
          </a:prstGeom>
          <a:noFill/>
          <a:ln>
            <a:noFill/>
          </a:ln>
        </p:spPr>
      </p:pic>
      <p:pic>
        <p:nvPicPr>
          <p:cNvPr id="419" name="Google Shape;419;p17" descr="http://www.clipartbest.com/cliparts/Kij/exq/KijexqjeT.png"/>
          <p:cNvPicPr preferRelativeResize="0"/>
          <p:nvPr/>
        </p:nvPicPr>
        <p:blipFill rotWithShape="1">
          <a:blip r:embed="rId3">
            <a:alphaModFix/>
          </a:blip>
          <a:srcRect/>
          <a:stretch/>
        </p:blipFill>
        <p:spPr>
          <a:xfrm>
            <a:off x="1395498" y="3772251"/>
            <a:ext cx="625044" cy="640080"/>
          </a:xfrm>
          <a:prstGeom prst="rect">
            <a:avLst/>
          </a:prstGeom>
          <a:noFill/>
          <a:ln>
            <a:noFill/>
          </a:ln>
        </p:spPr>
      </p:pic>
      <p:pic>
        <p:nvPicPr>
          <p:cNvPr id="420" name="Google Shape;420;p17" descr="http://www.clipartbest.com/cliparts/Kij/exq/KijexqjeT.png"/>
          <p:cNvPicPr preferRelativeResize="0"/>
          <p:nvPr/>
        </p:nvPicPr>
        <p:blipFill rotWithShape="1">
          <a:blip r:embed="rId3">
            <a:alphaModFix/>
          </a:blip>
          <a:srcRect/>
          <a:stretch/>
        </p:blipFill>
        <p:spPr>
          <a:xfrm>
            <a:off x="1395498" y="5154887"/>
            <a:ext cx="625044"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18"/>
          <p:cNvSpPr txBox="1">
            <a:spLocks noGrp="1"/>
          </p:cNvSpPr>
          <p:nvPr>
            <p:ph sz="half" idx="2"/>
          </p:nvPr>
        </p:nvSpPr>
        <p:spPr>
          <a:xfrm>
            <a:off x="838199" y="2431365"/>
            <a:ext cx="10980761" cy="3686801"/>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2800"/>
              <a:buNone/>
            </a:pPr>
            <a:r>
              <a:rPr lang="en-US" dirty="0"/>
              <a:t>7. ___ Uma pessoa que telefona relata uma situação que parece ser um potencial surto, mas recusa-se a fornecer o seu nome</a:t>
            </a:r>
            <a:br>
              <a:rPr lang="en-US" dirty="0"/>
            </a:br>
            <a:endParaRPr dirty="0"/>
          </a:p>
          <a:p>
            <a:pPr marL="0" indent="0">
              <a:spcBef>
                <a:spcPts val="1000"/>
              </a:spcBef>
              <a:spcAft>
                <a:spcPts val="0"/>
              </a:spcAft>
              <a:buClr>
                <a:schemeClr val="dk1"/>
              </a:buClr>
              <a:buSzPts val="2800"/>
              <a:buNone/>
            </a:pPr>
            <a:r>
              <a:rPr lang="en-US" dirty="0"/>
              <a:t>8. ___ O mesmo indivíduo apresentou queixas repetidas, quando as investigações anteriores não </a:t>
            </a:r>
            <a:r>
              <a:rPr lang="en-US" dirty="0" err="1"/>
              <a:t>revelaram</a:t>
            </a:r>
            <a:r>
              <a:rPr lang="en-US" dirty="0"/>
              <a:t> </a:t>
            </a:r>
            <a:r>
              <a:rPr lang="en-US" dirty="0" err="1"/>
              <a:t>conclusões</a:t>
            </a:r>
            <a:r>
              <a:rPr lang="en-US" dirty="0"/>
              <a:t> </a:t>
            </a:r>
            <a:r>
              <a:rPr lang="en-US" dirty="0" err="1"/>
              <a:t>significativas</a:t>
            </a:r>
            <a:endParaRPr dirty="0"/>
          </a:p>
          <a:p>
            <a:pPr marL="0" lvl="0" indent="0" algn="l" rtl="0">
              <a:lnSpc>
                <a:spcPct val="100000"/>
              </a:lnSpc>
              <a:spcBef>
                <a:spcPts val="1000"/>
              </a:spcBef>
              <a:spcAft>
                <a:spcPts val="0"/>
              </a:spcAft>
              <a:buClr>
                <a:schemeClr val="dk1"/>
              </a:buClr>
              <a:buSzPts val="2800"/>
              <a:buNone/>
            </a:pPr>
            <a:endParaRPr dirty="0"/>
          </a:p>
          <a:p>
            <a:pPr marL="0" indent="0">
              <a:spcBef>
                <a:spcPts val="1000"/>
              </a:spcBef>
              <a:spcAft>
                <a:spcPts val="0"/>
              </a:spcAft>
              <a:buClr>
                <a:schemeClr val="dk1"/>
              </a:buClr>
              <a:buSzPts val="2800"/>
              <a:buNone/>
            </a:pPr>
            <a:r>
              <a:rPr lang="en-US" dirty="0"/>
              <a:t>9. ___ Um pastor observou que algumas das suas ovelhas estão a ter convulsões</a:t>
            </a:r>
            <a:br>
              <a:rPr lang="en-US" dirty="0"/>
            </a:br>
            <a:endParaRPr dirty="0"/>
          </a:p>
          <a:p>
            <a:pPr marL="287020" lvl="0" indent="-109220" algn="l" rtl="0">
              <a:lnSpc>
                <a:spcPct val="100000"/>
              </a:lnSpc>
              <a:spcBef>
                <a:spcPts val="1000"/>
              </a:spcBef>
              <a:spcAft>
                <a:spcPts val="0"/>
              </a:spcAft>
              <a:buClr>
                <a:schemeClr val="dk1"/>
              </a:buClr>
              <a:buSzPts val="2800"/>
              <a:buNone/>
            </a:pPr>
            <a:endParaRPr dirty="0"/>
          </a:p>
        </p:txBody>
      </p:sp>
      <p:sp>
        <p:nvSpPr>
          <p:cNvPr id="427" name="Google Shape;427;p18"/>
          <p:cNvSpPr txBox="1">
            <a:spLocks noGrp="1"/>
          </p:cNvSpPr>
          <p:nvPr>
            <p:ph type="title"/>
          </p:nvPr>
        </p:nvSpPr>
        <p:spPr>
          <a:prstGeom prst="rect">
            <a:avLst/>
          </a:prstGeom>
          <a:solidFill>
            <a:schemeClr val="bg1"/>
          </a:solidFill>
          <a:ln>
            <a:noFill/>
          </a:ln>
        </p:spPr>
        <p:txBody>
          <a:bodyPr spcFirstLastPara="1" wrap="square" lIns="91425" tIns="45700" rIns="91425" bIns="45700" anchor="t" anchorCtr="0">
            <a:noAutofit/>
          </a:bodyPr>
          <a:lstStyle/>
          <a:p>
            <a:pPr lvl="0">
              <a:spcBef>
                <a:spcPts val="0"/>
              </a:spcBef>
              <a:buClr>
                <a:schemeClr val="dk1"/>
              </a:buClr>
              <a:buSzPts val="4400"/>
            </a:pPr>
            <a:r>
              <a:rPr lang="en-US" dirty="0"/>
              <a:t>Exercício: </a:t>
            </a:r>
            <a:r>
              <a:rPr lang="en-US" dirty="0" err="1"/>
              <a:t>realizaria</a:t>
            </a:r>
            <a:r>
              <a:rPr lang="en-US" dirty="0"/>
              <a:t> </a:t>
            </a:r>
            <a:r>
              <a:rPr lang="en-US" dirty="0" err="1"/>
              <a:t>investigação</a:t>
            </a:r>
            <a:r>
              <a:rPr lang="en-US" dirty="0"/>
              <a:t>? (4/5)</a:t>
            </a:r>
            <a:endParaRPr dirty="0"/>
          </a:p>
        </p:txBody>
      </p:sp>
      <p:pic>
        <p:nvPicPr>
          <p:cNvPr id="433" name="Google Shape;433;p18" descr="http://www.clipartbest.com/cliparts/Kij/exq/KijexqjeT.png"/>
          <p:cNvPicPr preferRelativeResize="0"/>
          <p:nvPr/>
        </p:nvPicPr>
        <p:blipFill rotWithShape="1">
          <a:blip r:embed="rId3">
            <a:alphaModFix/>
          </a:blip>
          <a:srcRect/>
          <a:stretch/>
        </p:blipFill>
        <p:spPr>
          <a:xfrm>
            <a:off x="1520126" y="2254195"/>
            <a:ext cx="625044" cy="640080"/>
          </a:xfrm>
          <a:prstGeom prst="rect">
            <a:avLst/>
          </a:prstGeom>
          <a:noFill/>
          <a:ln>
            <a:noFill/>
          </a:ln>
        </p:spPr>
      </p:pic>
      <p:pic>
        <p:nvPicPr>
          <p:cNvPr id="434" name="Google Shape;434;p18" descr="Not Ok Mark clip art Vector clip art - Free vector for free download"/>
          <p:cNvPicPr preferRelativeResize="0"/>
          <p:nvPr/>
        </p:nvPicPr>
        <p:blipFill rotWithShape="1">
          <a:blip r:embed="rId4">
            <a:alphaModFix/>
          </a:blip>
          <a:srcRect/>
          <a:stretch/>
        </p:blipFill>
        <p:spPr>
          <a:xfrm>
            <a:off x="1375448" y="3626988"/>
            <a:ext cx="640080" cy="640080"/>
          </a:xfrm>
          <a:prstGeom prst="rect">
            <a:avLst/>
          </a:prstGeom>
          <a:noFill/>
          <a:ln>
            <a:noFill/>
          </a:ln>
        </p:spPr>
      </p:pic>
      <p:pic>
        <p:nvPicPr>
          <p:cNvPr id="435" name="Google Shape;435;p18" descr="http://www.clipartbest.com/cliparts/Kij/exq/KijexqjeT.png"/>
          <p:cNvPicPr preferRelativeResize="0"/>
          <p:nvPr/>
        </p:nvPicPr>
        <p:blipFill rotWithShape="1">
          <a:blip r:embed="rId3">
            <a:alphaModFix/>
          </a:blip>
          <a:srcRect/>
          <a:stretch/>
        </p:blipFill>
        <p:spPr>
          <a:xfrm>
            <a:off x="1520126" y="5123208"/>
            <a:ext cx="625044" cy="640080"/>
          </a:xfrm>
          <a:prstGeom prst="rect">
            <a:avLst/>
          </a:prstGeom>
          <a:noFill/>
          <a:ln>
            <a:noFill/>
          </a:ln>
        </p:spPr>
      </p:pic>
      <p:grpSp>
        <p:nvGrpSpPr>
          <p:cNvPr id="2" name="Google Shape;413;p17">
            <a:extLst>
              <a:ext uri="{FF2B5EF4-FFF2-40B4-BE49-F238E27FC236}">
                <a16:creationId xmlns:a16="http://schemas.microsoft.com/office/drawing/2014/main" id="{7FCDAD0D-1E74-2194-4CB6-94F938A293D7}"/>
              </a:ext>
            </a:extLst>
          </p:cNvPr>
          <p:cNvGrpSpPr/>
          <p:nvPr/>
        </p:nvGrpSpPr>
        <p:grpSpPr>
          <a:xfrm>
            <a:off x="2438400" y="1533645"/>
            <a:ext cx="6705600" cy="685800"/>
            <a:chOff x="838200" y="1676400"/>
            <a:chExt cx="6705600" cy="685800"/>
          </a:xfrm>
        </p:grpSpPr>
        <p:sp>
          <p:nvSpPr>
            <p:cNvPr id="3" name="Google Shape;414;p17">
              <a:extLst>
                <a:ext uri="{FF2B5EF4-FFF2-40B4-BE49-F238E27FC236}">
                  <a16:creationId xmlns:a16="http://schemas.microsoft.com/office/drawing/2014/main" id="{87A61DA1-7EF8-3436-4DA6-863F7F3922B3}"/>
                </a:ext>
              </a:extLst>
            </p:cNvPr>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4" name="Google Shape;415;p17">
              <a:extLst>
                <a:ext uri="{FF2B5EF4-FFF2-40B4-BE49-F238E27FC236}">
                  <a16:creationId xmlns:a16="http://schemas.microsoft.com/office/drawing/2014/main" id="{080F6BD6-3543-97CA-0A92-51D873CB3703}"/>
                </a:ext>
              </a:extLst>
            </p:cNvPr>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 não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pic>
        <p:nvPicPr>
          <p:cNvPr id="5" name="Google Shape;416;p17" descr="http://www.clipartbest.com/cliparts/Kij/exq/KijexqjeT.png">
            <a:extLst>
              <a:ext uri="{FF2B5EF4-FFF2-40B4-BE49-F238E27FC236}">
                <a16:creationId xmlns:a16="http://schemas.microsoft.com/office/drawing/2014/main" id="{988B52EE-9164-B595-1436-EE5ADF2F5000}"/>
              </a:ext>
            </a:extLst>
          </p:cNvPr>
          <p:cNvPicPr preferRelativeResize="0"/>
          <p:nvPr/>
        </p:nvPicPr>
        <p:blipFill rotWithShape="1">
          <a:blip r:embed="rId3">
            <a:alphaModFix/>
          </a:blip>
          <a:srcRect/>
          <a:stretch/>
        </p:blipFill>
        <p:spPr>
          <a:xfrm>
            <a:off x="5352620" y="1545540"/>
            <a:ext cx="625044" cy="640080"/>
          </a:xfrm>
          <a:prstGeom prst="rect">
            <a:avLst/>
          </a:prstGeom>
          <a:noFill/>
          <a:ln>
            <a:noFill/>
          </a:ln>
        </p:spPr>
      </p:pic>
      <p:pic>
        <p:nvPicPr>
          <p:cNvPr id="6" name="Google Shape;417;p17" descr="Not Ok Mark clip art Vector clip art - Free vector for free download">
            <a:extLst>
              <a:ext uri="{FF2B5EF4-FFF2-40B4-BE49-F238E27FC236}">
                <a16:creationId xmlns:a16="http://schemas.microsoft.com/office/drawing/2014/main" id="{5CA55457-3AA4-1869-1667-37059B317CAA}"/>
              </a:ext>
            </a:extLst>
          </p:cNvPr>
          <p:cNvPicPr preferRelativeResize="0"/>
          <p:nvPr/>
        </p:nvPicPr>
        <p:blipFill rotWithShape="1">
          <a:blip r:embed="rId4">
            <a:alphaModFix/>
          </a:blip>
          <a:srcRect/>
          <a:stretch/>
        </p:blipFill>
        <p:spPr>
          <a:xfrm>
            <a:off x="9036894" y="1519530"/>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40"/>
        <p:cNvGrpSpPr/>
        <p:nvPr/>
      </p:nvGrpSpPr>
      <p:grpSpPr>
        <a:xfrm>
          <a:off x="0" y="0"/>
          <a:ext cx="0" cy="0"/>
          <a:chOff x="0" y="0"/>
          <a:chExt cx="0" cy="0"/>
        </a:xfrm>
      </p:grpSpPr>
      <p:sp>
        <p:nvSpPr>
          <p:cNvPr id="441" name="Google Shape;441;p19"/>
          <p:cNvSpPr txBox="1">
            <a:spLocks noGrp="1"/>
          </p:cNvSpPr>
          <p:nvPr>
            <p:ph sz="half" idx="2"/>
          </p:nvPr>
        </p:nvSpPr>
        <p:spPr>
          <a:xfrm>
            <a:off x="838200" y="2505315"/>
            <a:ext cx="10515600" cy="3612851"/>
          </a:xfrm>
          <a:prstGeom prst="rect">
            <a:avLst/>
          </a:prstGeom>
          <a:noFill/>
          <a:ln>
            <a:noFill/>
          </a:ln>
        </p:spPr>
        <p:txBody>
          <a:bodyPr spcFirstLastPara="1" wrap="square" lIns="91425" tIns="45700" rIns="91425" bIns="45700" anchor="t" anchorCtr="0">
            <a:noAutofit/>
          </a:bodyPr>
          <a:lstStyle/>
          <a:p>
            <a:pPr marL="514350" lvl="0" indent="-514350" algn="just" rtl="0">
              <a:lnSpc>
                <a:spcPct val="100000"/>
              </a:lnSpc>
              <a:spcBef>
                <a:spcPts val="0"/>
              </a:spcBef>
              <a:spcAft>
                <a:spcPts val="0"/>
              </a:spcAft>
              <a:buClr>
                <a:schemeClr val="dk1"/>
              </a:buClr>
              <a:buSzPts val="2800"/>
              <a:buAutoNum type="arabicPeriod" startAt="10"/>
            </a:pPr>
            <a:r>
              <a:rPr lang="en-US" dirty="0"/>
              <a:t>___ Observa-se que o gado no mercado </a:t>
            </a:r>
            <a:r>
              <a:rPr lang="en-US" dirty="0" err="1"/>
              <a:t>está</a:t>
            </a:r>
            <a:r>
              <a:rPr lang="en-US" dirty="0"/>
              <a:t> </a:t>
            </a:r>
            <a:r>
              <a:rPr lang="en-US" dirty="0" err="1"/>
              <a:t>tossindo</a:t>
            </a:r>
            <a:r>
              <a:rPr lang="en-US" dirty="0"/>
              <a:t> e tem corrimento nasal e ocular </a:t>
            </a:r>
          </a:p>
          <a:p>
            <a:pPr marL="0" lvl="0" indent="0" algn="just" rtl="0">
              <a:lnSpc>
                <a:spcPct val="100000"/>
              </a:lnSpc>
              <a:spcBef>
                <a:spcPts val="0"/>
              </a:spcBef>
              <a:spcAft>
                <a:spcPts val="0"/>
              </a:spcAft>
              <a:buClr>
                <a:schemeClr val="dk1"/>
              </a:buClr>
              <a:buSzPts val="2800"/>
              <a:buNone/>
            </a:pPr>
            <a:endParaRPr dirty="0"/>
          </a:p>
          <a:p>
            <a:pPr marL="0" lvl="0" indent="0" algn="just" rtl="0">
              <a:lnSpc>
                <a:spcPct val="100000"/>
              </a:lnSpc>
              <a:spcBef>
                <a:spcPts val="1000"/>
              </a:spcBef>
              <a:spcAft>
                <a:spcPts val="0"/>
              </a:spcAft>
              <a:buClr>
                <a:schemeClr val="dk1"/>
              </a:buClr>
              <a:buSzPts val="2800"/>
              <a:buNone/>
            </a:pPr>
            <a:r>
              <a:rPr lang="en-US" dirty="0"/>
              <a:t>11. ___ Aumento do absentismo entre os trabalhadores de uma refinaria de petróleo</a:t>
            </a:r>
            <a:endParaRPr dirty="0"/>
          </a:p>
          <a:p>
            <a:pPr marL="0" lvl="0" indent="0" algn="just" rtl="0">
              <a:lnSpc>
                <a:spcPct val="100000"/>
              </a:lnSpc>
              <a:spcBef>
                <a:spcPts val="1000"/>
              </a:spcBef>
              <a:spcAft>
                <a:spcPts val="0"/>
              </a:spcAft>
              <a:buClr>
                <a:schemeClr val="dk1"/>
              </a:buClr>
              <a:buSzPts val="2800"/>
              <a:buNone/>
            </a:pPr>
            <a:r>
              <a:rPr lang="en-US" dirty="0"/>
              <a:t> </a:t>
            </a:r>
            <a:endParaRPr dirty="0"/>
          </a:p>
          <a:p>
            <a:pPr marL="0" indent="0" algn="just">
              <a:spcBef>
                <a:spcPts val="1000"/>
              </a:spcBef>
              <a:spcAft>
                <a:spcPts val="0"/>
              </a:spcAft>
              <a:buClr>
                <a:schemeClr val="dk1"/>
              </a:buClr>
              <a:buSzPts val="2800"/>
              <a:buNone/>
            </a:pPr>
            <a:r>
              <a:rPr lang="en-US" dirty="0"/>
              <a:t>12. ___ O dono do novo cachorro observou que este </a:t>
            </a:r>
            <a:r>
              <a:rPr lang="en-US" dirty="0" err="1"/>
              <a:t>está</a:t>
            </a:r>
            <a:r>
              <a:rPr lang="en-US" dirty="0"/>
              <a:t> </a:t>
            </a:r>
            <a:r>
              <a:rPr lang="en-US" dirty="0" err="1"/>
              <a:t>apresentando</a:t>
            </a:r>
            <a:r>
              <a:rPr lang="en-US" dirty="0"/>
              <a:t> </a:t>
            </a:r>
            <a:r>
              <a:rPr lang="en-US" dirty="0" err="1"/>
              <a:t>fezes</a:t>
            </a:r>
            <a:r>
              <a:rPr lang="en-US" dirty="0"/>
              <a:t> </a:t>
            </a:r>
            <a:r>
              <a:rPr lang="en-US" dirty="0" err="1"/>
              <a:t>líquidas</a:t>
            </a:r>
            <a:endParaRPr dirty="0"/>
          </a:p>
        </p:txBody>
      </p:sp>
      <p:sp>
        <p:nvSpPr>
          <p:cNvPr id="3" name="Title 2">
            <a:extLst>
              <a:ext uri="{FF2B5EF4-FFF2-40B4-BE49-F238E27FC236}">
                <a16:creationId xmlns:a16="http://schemas.microsoft.com/office/drawing/2014/main" id="{43F705F6-F298-9995-80E7-66054BD0D148}"/>
              </a:ext>
            </a:extLst>
          </p:cNvPr>
          <p:cNvSpPr>
            <a:spLocks noGrp="1"/>
          </p:cNvSpPr>
          <p:nvPr>
            <p:ph type="title"/>
          </p:nvPr>
        </p:nvSpPr>
        <p:spPr>
          <a:solidFill>
            <a:schemeClr val="bg1"/>
          </a:solidFill>
        </p:spPr>
        <p:txBody>
          <a:bodyPr/>
          <a:lstStyle/>
          <a:p>
            <a:r>
              <a:rPr lang="en-US" dirty="0"/>
              <a:t>Exercício: </a:t>
            </a:r>
            <a:r>
              <a:rPr lang="en-US" dirty="0" err="1"/>
              <a:t>realizaria</a:t>
            </a:r>
            <a:r>
              <a:rPr lang="en-US" dirty="0"/>
              <a:t> </a:t>
            </a:r>
            <a:r>
              <a:rPr lang="en-US" dirty="0" err="1"/>
              <a:t>investigação</a:t>
            </a:r>
            <a:r>
              <a:rPr lang="en-US" dirty="0"/>
              <a:t>? (5/5)</a:t>
            </a:r>
          </a:p>
        </p:txBody>
      </p:sp>
      <p:pic>
        <p:nvPicPr>
          <p:cNvPr id="448" name="Google Shape;448;p19" descr="http://www.clipartbest.com/cliparts/Kij/exq/KijexqjeT.png"/>
          <p:cNvPicPr preferRelativeResize="0"/>
          <p:nvPr/>
        </p:nvPicPr>
        <p:blipFill rotWithShape="1">
          <a:blip r:embed="rId3">
            <a:alphaModFix/>
          </a:blip>
          <a:srcRect/>
          <a:stretch/>
        </p:blipFill>
        <p:spPr>
          <a:xfrm>
            <a:off x="1657971" y="2184140"/>
            <a:ext cx="625044" cy="640080"/>
          </a:xfrm>
          <a:prstGeom prst="rect">
            <a:avLst/>
          </a:prstGeom>
          <a:noFill/>
          <a:ln>
            <a:noFill/>
          </a:ln>
        </p:spPr>
      </p:pic>
      <p:pic>
        <p:nvPicPr>
          <p:cNvPr id="449" name="Google Shape;449;p19" descr="http://www.clipartbest.com/cliparts/Kij/exq/KijexqjeT.png"/>
          <p:cNvPicPr preferRelativeResize="0"/>
          <p:nvPr/>
        </p:nvPicPr>
        <p:blipFill rotWithShape="1">
          <a:blip r:embed="rId3">
            <a:alphaModFix/>
          </a:blip>
          <a:srcRect/>
          <a:stretch/>
        </p:blipFill>
        <p:spPr>
          <a:xfrm>
            <a:off x="1617748" y="3578613"/>
            <a:ext cx="625044" cy="640080"/>
          </a:xfrm>
          <a:prstGeom prst="rect">
            <a:avLst/>
          </a:prstGeom>
          <a:noFill/>
          <a:ln>
            <a:noFill/>
          </a:ln>
        </p:spPr>
      </p:pic>
      <p:pic>
        <p:nvPicPr>
          <p:cNvPr id="450" name="Google Shape;450;p19" descr="Not Ok Mark clip art Vector clip art - Free vector for free download"/>
          <p:cNvPicPr preferRelativeResize="0"/>
          <p:nvPr/>
        </p:nvPicPr>
        <p:blipFill rotWithShape="1">
          <a:blip r:embed="rId4">
            <a:alphaModFix/>
          </a:blip>
          <a:srcRect/>
          <a:stretch/>
        </p:blipFill>
        <p:spPr>
          <a:xfrm>
            <a:off x="1526971" y="5181386"/>
            <a:ext cx="640080" cy="640080"/>
          </a:xfrm>
          <a:prstGeom prst="rect">
            <a:avLst/>
          </a:prstGeom>
          <a:noFill/>
          <a:ln>
            <a:noFill/>
          </a:ln>
        </p:spPr>
      </p:pic>
      <p:grpSp>
        <p:nvGrpSpPr>
          <p:cNvPr id="2" name="Google Shape;413;p17">
            <a:extLst>
              <a:ext uri="{FF2B5EF4-FFF2-40B4-BE49-F238E27FC236}">
                <a16:creationId xmlns:a16="http://schemas.microsoft.com/office/drawing/2014/main" id="{F29380A7-BFA9-6FDA-30E2-CAD8FF88F543}"/>
              </a:ext>
            </a:extLst>
          </p:cNvPr>
          <p:cNvGrpSpPr/>
          <p:nvPr/>
        </p:nvGrpSpPr>
        <p:grpSpPr>
          <a:xfrm>
            <a:off x="2438400" y="1533645"/>
            <a:ext cx="6705600" cy="685800"/>
            <a:chOff x="838200" y="1676400"/>
            <a:chExt cx="6705600" cy="685800"/>
          </a:xfrm>
        </p:grpSpPr>
        <p:sp>
          <p:nvSpPr>
            <p:cNvPr id="4" name="Google Shape;414;p17">
              <a:extLst>
                <a:ext uri="{FF2B5EF4-FFF2-40B4-BE49-F238E27FC236}">
                  <a16:creationId xmlns:a16="http://schemas.microsoft.com/office/drawing/2014/main" id="{470811DF-5797-DD00-1E08-13A87D8621CA}"/>
                </a:ext>
              </a:extLst>
            </p:cNvPr>
            <p:cNvSpPr/>
            <p:nvPr/>
          </p:nvSpPr>
          <p:spPr>
            <a:xfrm>
              <a:off x="8382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5" name="Google Shape;415;p17">
              <a:extLst>
                <a:ext uri="{FF2B5EF4-FFF2-40B4-BE49-F238E27FC236}">
                  <a16:creationId xmlns:a16="http://schemas.microsoft.com/office/drawing/2014/main" id="{E4159D3C-B6DF-3115-596C-044561282CDB}"/>
                </a:ext>
              </a:extLst>
            </p:cNvPr>
            <p:cNvSpPr/>
            <p:nvPr/>
          </p:nvSpPr>
          <p:spPr>
            <a:xfrm>
              <a:off x="4495800" y="1676400"/>
              <a:ext cx="3048000" cy="685800"/>
            </a:xfrm>
            <a:prstGeom prst="roundRect">
              <a:avLst>
                <a:gd name="adj" fmla="val 16667"/>
              </a:avLst>
            </a:prstGeom>
            <a:noFill/>
            <a:ln>
              <a:noFill/>
            </a:ln>
          </p:spPr>
          <p:txBody>
            <a:bodyPr spcFirstLastPara="1" wrap="square" lIns="91425" tIns="45700" rIns="91425" bIns="45700" anchor="ctr" anchorCtr="0">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a:ln>
                    <a:noFill/>
                  </a:ln>
                  <a:solidFill>
                    <a:prstClr val="black"/>
                  </a:solidFill>
                  <a:effectLst/>
                  <a:uLnTx/>
                  <a:uFillTx/>
                  <a:latin typeface="Arial"/>
                  <a:ea typeface="Arial"/>
                  <a:cs typeface="Arial"/>
                  <a:sym typeface="Arial"/>
                </a:rPr>
                <a:t>Provavelmente não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pic>
        <p:nvPicPr>
          <p:cNvPr id="6" name="Google Shape;416;p17" descr="http://www.clipartbest.com/cliparts/Kij/exq/KijexqjeT.png">
            <a:extLst>
              <a:ext uri="{FF2B5EF4-FFF2-40B4-BE49-F238E27FC236}">
                <a16:creationId xmlns:a16="http://schemas.microsoft.com/office/drawing/2014/main" id="{90EFC3AE-D852-3A35-0B7D-4F7F7C7E5C89}"/>
              </a:ext>
            </a:extLst>
          </p:cNvPr>
          <p:cNvPicPr preferRelativeResize="0"/>
          <p:nvPr/>
        </p:nvPicPr>
        <p:blipFill rotWithShape="1">
          <a:blip r:embed="rId3">
            <a:alphaModFix/>
          </a:blip>
          <a:srcRect/>
          <a:stretch/>
        </p:blipFill>
        <p:spPr>
          <a:xfrm>
            <a:off x="5349726" y="1519530"/>
            <a:ext cx="625044" cy="640080"/>
          </a:xfrm>
          <a:prstGeom prst="rect">
            <a:avLst/>
          </a:prstGeom>
          <a:noFill/>
          <a:ln>
            <a:noFill/>
          </a:ln>
        </p:spPr>
      </p:pic>
      <p:pic>
        <p:nvPicPr>
          <p:cNvPr id="7" name="Google Shape;417;p17" descr="Not Ok Mark clip art Vector clip art - Free vector for free download">
            <a:extLst>
              <a:ext uri="{FF2B5EF4-FFF2-40B4-BE49-F238E27FC236}">
                <a16:creationId xmlns:a16="http://schemas.microsoft.com/office/drawing/2014/main" id="{45BAE159-99FE-7446-9E42-791C84C3F1E3}"/>
              </a:ext>
            </a:extLst>
          </p:cNvPr>
          <p:cNvPicPr preferRelativeResize="0"/>
          <p:nvPr/>
        </p:nvPicPr>
        <p:blipFill rotWithShape="1">
          <a:blip r:embed="rId4">
            <a:alphaModFix/>
          </a:blip>
          <a:srcRect/>
          <a:stretch/>
        </p:blipFill>
        <p:spPr>
          <a:xfrm>
            <a:off x="9036894" y="1519530"/>
            <a:ext cx="640080" cy="64008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7" name="Google Shape;457;p20"/>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287020" lvl="0" indent="-287020" algn="l" rtl="0">
              <a:lnSpc>
                <a:spcPct val="100000"/>
              </a:lnSpc>
              <a:spcBef>
                <a:spcPts val="0"/>
              </a:spcBef>
              <a:spcAft>
                <a:spcPts val="0"/>
              </a:spcAft>
              <a:buClr>
                <a:schemeClr val="dk1"/>
              </a:buClr>
              <a:buSzPts val="2800"/>
              <a:buChar char="•"/>
            </a:pPr>
            <a:r>
              <a:rPr lang="en-US" dirty="0" err="1"/>
              <a:t>Identificar</a:t>
            </a:r>
            <a:r>
              <a:rPr lang="en-US" dirty="0"/>
              <a:t>:</a:t>
            </a:r>
            <a:endParaRPr dirty="0"/>
          </a:p>
          <a:p>
            <a:pPr lvl="1" algn="l" rtl="0">
              <a:lnSpc>
                <a:spcPct val="100000"/>
              </a:lnSpc>
              <a:spcBef>
                <a:spcPts val="500"/>
              </a:spcBef>
              <a:spcAft>
                <a:spcPts val="0"/>
              </a:spcAft>
              <a:buSzPts val="2400"/>
            </a:pPr>
            <a:r>
              <a:rPr lang="en-US" sz="2400" dirty="0" err="1"/>
              <a:t>Agente</a:t>
            </a:r>
            <a:endParaRPr dirty="0"/>
          </a:p>
          <a:p>
            <a:pPr lvl="1" algn="l" rtl="0">
              <a:lnSpc>
                <a:spcPct val="100000"/>
              </a:lnSpc>
              <a:spcBef>
                <a:spcPts val="500"/>
              </a:spcBef>
              <a:spcAft>
                <a:spcPts val="0"/>
              </a:spcAft>
              <a:buSzPts val="2400"/>
            </a:pPr>
            <a:r>
              <a:rPr lang="en-US" sz="2400" dirty="0"/>
              <a:t>Fonte</a:t>
            </a:r>
            <a:endParaRPr dirty="0"/>
          </a:p>
          <a:p>
            <a:pPr lvl="1" algn="l" rtl="0">
              <a:lnSpc>
                <a:spcPct val="100000"/>
              </a:lnSpc>
              <a:spcBef>
                <a:spcPts val="500"/>
              </a:spcBef>
              <a:spcAft>
                <a:spcPts val="0"/>
              </a:spcAft>
              <a:buSzPts val="2400"/>
            </a:pPr>
            <a:r>
              <a:rPr lang="en-US" sz="2400" dirty="0"/>
              <a:t>Modo de </a:t>
            </a:r>
            <a:r>
              <a:rPr lang="en-US" sz="2400" dirty="0" err="1"/>
              <a:t>transmissão</a:t>
            </a:r>
            <a:endParaRPr dirty="0"/>
          </a:p>
          <a:p>
            <a:pPr marL="287020" lvl="0" indent="-287020" algn="l" rtl="0">
              <a:lnSpc>
                <a:spcPct val="100000"/>
              </a:lnSpc>
              <a:spcBef>
                <a:spcPts val="1000"/>
              </a:spcBef>
              <a:spcAft>
                <a:spcPts val="0"/>
              </a:spcAft>
              <a:buClr>
                <a:schemeClr val="dk1"/>
              </a:buClr>
              <a:buSzPts val="2800"/>
              <a:buChar char="•"/>
            </a:pPr>
            <a:r>
              <a:rPr lang="en-US" dirty="0" err="1"/>
              <a:t>Caracterizar</a:t>
            </a:r>
            <a:r>
              <a:rPr lang="en-US" dirty="0"/>
              <a:t> a </a:t>
            </a:r>
            <a:r>
              <a:rPr lang="en-US" dirty="0" err="1"/>
              <a:t>extensão</a:t>
            </a:r>
            <a:r>
              <a:rPr lang="en-US" dirty="0"/>
              <a:t> do </a:t>
            </a:r>
            <a:r>
              <a:rPr lang="en-US" dirty="0" err="1"/>
              <a:t>surto</a:t>
            </a:r>
            <a:endParaRPr dirty="0"/>
          </a:p>
          <a:p>
            <a:pPr marL="287020" lvl="0" indent="-287020" algn="l" rtl="0">
              <a:lnSpc>
                <a:spcPct val="100000"/>
              </a:lnSpc>
              <a:spcBef>
                <a:spcPts val="1000"/>
              </a:spcBef>
              <a:spcAft>
                <a:spcPts val="0"/>
              </a:spcAft>
              <a:buClr>
                <a:schemeClr val="dk1"/>
              </a:buClr>
              <a:buSzPts val="2800"/>
              <a:buChar char="•"/>
            </a:pPr>
            <a:r>
              <a:rPr lang="en-US" dirty="0" err="1"/>
              <a:t>Identificar</a:t>
            </a:r>
            <a:r>
              <a:rPr lang="en-US" dirty="0"/>
              <a:t> </a:t>
            </a:r>
            <a:r>
              <a:rPr lang="en-US" dirty="0" err="1"/>
              <a:t>exposições</a:t>
            </a:r>
            <a:r>
              <a:rPr lang="en-US" dirty="0"/>
              <a:t> </a:t>
            </a:r>
            <a:r>
              <a:rPr lang="en-US" dirty="0" err="1"/>
              <a:t>ou</a:t>
            </a:r>
            <a:r>
              <a:rPr lang="en-US" dirty="0"/>
              <a:t> </a:t>
            </a:r>
            <a:r>
              <a:rPr lang="en-US" dirty="0" err="1"/>
              <a:t>fatores</a:t>
            </a:r>
            <a:r>
              <a:rPr lang="en-US" dirty="0"/>
              <a:t> que </a:t>
            </a:r>
            <a:r>
              <a:rPr lang="en-US" dirty="0" err="1"/>
              <a:t>aumentam</a:t>
            </a:r>
            <a:r>
              <a:rPr lang="en-US" dirty="0"/>
              <a:t> o </a:t>
            </a:r>
            <a:r>
              <a:rPr lang="en-US" dirty="0" err="1"/>
              <a:t>risco</a:t>
            </a:r>
            <a:endParaRPr dirty="0"/>
          </a:p>
          <a:p>
            <a:pPr marL="287020" lvl="0" indent="-287020" algn="l" rtl="0">
              <a:lnSpc>
                <a:spcPct val="100000"/>
              </a:lnSpc>
              <a:spcBef>
                <a:spcPts val="1000"/>
              </a:spcBef>
              <a:spcAft>
                <a:spcPts val="0"/>
              </a:spcAft>
              <a:buClr>
                <a:schemeClr val="dk1"/>
              </a:buClr>
              <a:buSzPts val="2800"/>
              <a:buChar char="•"/>
            </a:pPr>
            <a:r>
              <a:rPr lang="en-US" dirty="0" err="1"/>
              <a:t>Colaborar</a:t>
            </a:r>
            <a:r>
              <a:rPr lang="en-US" dirty="0"/>
              <a:t> com outros </a:t>
            </a:r>
            <a:r>
              <a:rPr lang="en-US" dirty="0" err="1"/>
              <a:t>ministérios</a:t>
            </a:r>
            <a:r>
              <a:rPr lang="en-US" dirty="0"/>
              <a:t>, se </a:t>
            </a:r>
            <a:r>
              <a:rPr lang="en-US" dirty="0" err="1"/>
              <a:t>necessário</a:t>
            </a:r>
            <a:endParaRPr dirty="0"/>
          </a:p>
          <a:p>
            <a:pPr marL="287020" lvl="0" indent="-287020" algn="l" rtl="0">
              <a:lnSpc>
                <a:spcPct val="100000"/>
              </a:lnSpc>
              <a:spcBef>
                <a:spcPts val="1000"/>
              </a:spcBef>
              <a:spcAft>
                <a:spcPts val="0"/>
              </a:spcAft>
              <a:buClr>
                <a:schemeClr val="dk1"/>
              </a:buClr>
              <a:buSzPts val="2800"/>
              <a:buChar char="•"/>
            </a:pPr>
            <a:r>
              <a:rPr lang="en-US" dirty="0" err="1"/>
              <a:t>Desenvolver</a:t>
            </a:r>
            <a:r>
              <a:rPr lang="en-US" dirty="0"/>
              <a:t> e </a:t>
            </a:r>
            <a:r>
              <a:rPr lang="en-US" dirty="0" err="1"/>
              <a:t>aplicar</a:t>
            </a:r>
            <a:r>
              <a:rPr lang="en-US" dirty="0"/>
              <a:t> </a:t>
            </a:r>
            <a:r>
              <a:rPr lang="en-US" dirty="0" err="1"/>
              <a:t>medidas</a:t>
            </a:r>
            <a:r>
              <a:rPr lang="en-US" dirty="0"/>
              <a:t> de </a:t>
            </a:r>
            <a:r>
              <a:rPr lang="en-US" dirty="0" err="1"/>
              <a:t>controle</a:t>
            </a:r>
            <a:r>
              <a:rPr lang="en-US" dirty="0"/>
              <a:t> e </a:t>
            </a:r>
            <a:r>
              <a:rPr lang="en-US" dirty="0" err="1"/>
              <a:t>prevenção</a:t>
            </a:r>
            <a:endParaRPr dirty="0"/>
          </a:p>
          <a:p>
            <a:pPr marL="287020" lvl="0" indent="-109220" algn="l" rtl="0">
              <a:lnSpc>
                <a:spcPct val="100000"/>
              </a:lnSpc>
              <a:spcBef>
                <a:spcPts val="1000"/>
              </a:spcBef>
              <a:spcAft>
                <a:spcPts val="0"/>
              </a:spcAft>
              <a:buClr>
                <a:schemeClr val="dk1"/>
              </a:buClr>
              <a:buSzPts val="2800"/>
              <a:buNone/>
            </a:pPr>
            <a:endParaRPr dirty="0"/>
          </a:p>
        </p:txBody>
      </p:sp>
      <p:sp>
        <p:nvSpPr>
          <p:cNvPr id="5" name="Google Shape;389;p15">
            <a:extLst>
              <a:ext uri="{FF2B5EF4-FFF2-40B4-BE49-F238E27FC236}">
                <a16:creationId xmlns:a16="http://schemas.microsoft.com/office/drawing/2014/main" id="{A1727C45-F7D2-5730-15C9-92227A1B077D}"/>
              </a:ext>
            </a:extLst>
          </p:cNvPr>
          <p:cNvSpPr txBox="1">
            <a:spLocks noGrp="1"/>
          </p:cNvSpPr>
          <p:nvPr>
            <p:ph type="title"/>
          </p:nvPr>
        </p:nvSpPr>
        <p:spPr>
          <a:noFill/>
          <a:ln>
            <a:noFill/>
          </a:ln>
        </p:spPr>
        <p:txBody>
          <a:bodyPr spcFirstLastPara="1" wrap="square" lIns="91425" tIns="45700" rIns="91425" bIns="45700" anchor="t" anchorCtr="0">
            <a:noAutofit/>
          </a:bodyPr>
          <a:lstStyle/>
          <a:p>
            <a:r>
              <a:rPr lang="en-US" dirty="0" err="1"/>
              <a:t>Objetivos</a:t>
            </a:r>
            <a:r>
              <a:rPr lang="en-US" dirty="0"/>
              <a:t> de </a:t>
            </a:r>
            <a:r>
              <a:rPr lang="en-US" dirty="0" err="1"/>
              <a:t>uma</a:t>
            </a:r>
            <a:r>
              <a:rPr lang="en-US" dirty="0"/>
              <a:t> </a:t>
            </a:r>
            <a:r>
              <a:rPr lang="en-US" dirty="0" err="1"/>
              <a:t>investigação</a:t>
            </a:r>
            <a:r>
              <a:rPr lang="en-US" dirty="0"/>
              <a:t> no campo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5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5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5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5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57">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5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62"/>
        <p:cNvGrpSpPr/>
        <p:nvPr/>
      </p:nvGrpSpPr>
      <p:grpSpPr>
        <a:xfrm>
          <a:off x="0" y="0"/>
          <a:ext cx="0" cy="0"/>
          <a:chOff x="0" y="0"/>
          <a:chExt cx="0" cy="0"/>
        </a:xfrm>
      </p:grpSpPr>
      <p:sp>
        <p:nvSpPr>
          <p:cNvPr id="2" name="Title 1">
            <a:extLst>
              <a:ext uri="{FF2B5EF4-FFF2-40B4-BE49-F238E27FC236}">
                <a16:creationId xmlns:a16="http://schemas.microsoft.com/office/drawing/2014/main" id="{0BCAC588-2E9C-B594-E0FC-682E4588B847}"/>
              </a:ext>
            </a:extLst>
          </p:cNvPr>
          <p:cNvSpPr>
            <a:spLocks noGrp="1"/>
          </p:cNvSpPr>
          <p:nvPr>
            <p:ph type="title"/>
          </p:nvPr>
        </p:nvSpPr>
        <p:spPr>
          <a:xfrm>
            <a:off x="838200" y="457200"/>
            <a:ext cx="10148248" cy="800100"/>
          </a:xfrm>
        </p:spPr>
        <p:txBody>
          <a:bodyPr/>
          <a:lstStyle/>
          <a:p>
            <a:r>
              <a:rPr lang="en-US" dirty="0" err="1"/>
              <a:t>Exercício</a:t>
            </a:r>
            <a:r>
              <a:rPr lang="en-US" dirty="0"/>
              <a:t>: </a:t>
            </a:r>
            <a:r>
              <a:rPr lang="en-US" dirty="0" err="1"/>
              <a:t>Objetivos</a:t>
            </a:r>
            <a:r>
              <a:rPr lang="en-US" dirty="0"/>
              <a:t> da </a:t>
            </a:r>
            <a:r>
              <a:rPr lang="en-US" dirty="0" err="1"/>
              <a:t>investigação</a:t>
            </a:r>
            <a:r>
              <a:rPr lang="en-US" dirty="0"/>
              <a:t> (1/5)</a:t>
            </a:r>
            <a:br>
              <a:rPr lang="en-US" dirty="0"/>
            </a:br>
            <a:endParaRPr lang="pt-BR"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69"/>
        <p:cNvGrpSpPr/>
        <p:nvPr/>
      </p:nvGrpSpPr>
      <p:grpSpPr>
        <a:xfrm>
          <a:off x="0" y="0"/>
          <a:ext cx="0" cy="0"/>
          <a:chOff x="0" y="0"/>
          <a:chExt cx="0" cy="0"/>
        </a:xfrm>
      </p:grpSpPr>
      <p:sp>
        <p:nvSpPr>
          <p:cNvPr id="470" name="Google Shape;470;p22"/>
          <p:cNvSpPr txBox="1">
            <a:spLocks noGrp="1"/>
          </p:cNvSpPr>
          <p:nvPr>
            <p:ph sz="half" idx="2"/>
          </p:nvPr>
        </p:nvSpPr>
        <p:spPr>
          <a:xfrm>
            <a:off x="838200" y="1478857"/>
            <a:ext cx="10515600" cy="4639309"/>
          </a:xfrm>
          <a:noFill/>
          <a:ln>
            <a:noFill/>
          </a:ln>
        </p:spPr>
        <p:txBody>
          <a:bodyPr spcFirstLastPara="1" wrap="square" lIns="91425" tIns="45700" rIns="91425" bIns="45700" anchor="t" anchorCtr="0">
            <a:noAutofit/>
          </a:bodyPr>
          <a:lstStyle/>
          <a:p>
            <a:pPr lvl="0"/>
            <a:r>
              <a:rPr lang="pt-BR" dirty="0"/>
              <a:t>Uma criança numa zona rural com suspeita de raiva</a:t>
            </a:r>
          </a:p>
          <a:p>
            <a:pPr lvl="1"/>
            <a:r>
              <a:rPr lang="pt-BR" dirty="0"/>
              <a:t>Investigação de casos</a:t>
            </a:r>
          </a:p>
          <a:p>
            <a:pPr lvl="2"/>
            <a:r>
              <a:rPr lang="pt-BR" dirty="0"/>
              <a:t>Confirmar o diagnóstico</a:t>
            </a:r>
          </a:p>
          <a:p>
            <a:pPr lvl="2"/>
            <a:r>
              <a:rPr lang="pt-BR" dirty="0"/>
              <a:t>Identificar a possível fonte (animal)</a:t>
            </a:r>
          </a:p>
          <a:p>
            <a:pPr lvl="2"/>
            <a:r>
              <a:rPr lang="pt-BR" dirty="0"/>
              <a:t>Determinar se há outras pessoas em risco ou expostas</a:t>
            </a:r>
          </a:p>
          <a:p>
            <a:pPr lvl="1"/>
            <a:r>
              <a:rPr lang="pt-BR" dirty="0"/>
              <a:t>Prevenção/Controle</a:t>
            </a:r>
          </a:p>
          <a:p>
            <a:pPr lvl="2"/>
            <a:r>
              <a:rPr lang="pt-BR" dirty="0"/>
              <a:t>Providenciar profilaxia pós-exposição para a criança</a:t>
            </a:r>
          </a:p>
          <a:p>
            <a:pPr lvl="2"/>
            <a:r>
              <a:rPr lang="pt-BR" dirty="0"/>
              <a:t>Se o animal for conhecido, colocar em quarentena ou efetuar um teste de diagnóstico, dependendo da espécie e do estado de vacinação</a:t>
            </a:r>
          </a:p>
          <a:p>
            <a:pPr lvl="2"/>
            <a:r>
              <a:rPr lang="pt-BR" dirty="0"/>
              <a:t>Considerar estratégias de prevenção/</a:t>
            </a:r>
            <a:r>
              <a:rPr lang="pt-BR" dirty="0" err="1"/>
              <a:t>controle</a:t>
            </a:r>
            <a:r>
              <a:rPr lang="pt-BR" dirty="0"/>
              <a:t> a longo prazo</a:t>
            </a:r>
          </a:p>
          <a:p>
            <a:pPr lvl="2"/>
            <a:r>
              <a:rPr lang="pt-BR" dirty="0"/>
              <a:t>Educação para a saúde pública sobre mordeduras de animais</a:t>
            </a:r>
          </a:p>
          <a:p>
            <a:pPr lvl="2"/>
            <a:r>
              <a:rPr lang="pt-BR" dirty="0"/>
              <a:t>Vacinas para cães</a:t>
            </a:r>
          </a:p>
          <a:p>
            <a:pPr lvl="0"/>
            <a:endParaRPr lang="pt-BR" dirty="0"/>
          </a:p>
        </p:txBody>
      </p:sp>
      <p:sp>
        <p:nvSpPr>
          <p:cNvPr id="4" name="Title 3">
            <a:extLst>
              <a:ext uri="{FF2B5EF4-FFF2-40B4-BE49-F238E27FC236}">
                <a16:creationId xmlns:a16="http://schemas.microsoft.com/office/drawing/2014/main" id="{9E3A4128-B5DB-7EC9-3E7A-9FF55F35D635}"/>
              </a:ext>
            </a:extLst>
          </p:cNvPr>
          <p:cNvSpPr>
            <a:spLocks noGrp="1"/>
          </p:cNvSpPr>
          <p:nvPr>
            <p:ph type="title"/>
          </p:nvPr>
        </p:nvSpPr>
        <p:spPr>
          <a:xfrm>
            <a:off x="838200" y="447675"/>
            <a:ext cx="10066361" cy="800100"/>
          </a:xfrm>
          <a:noFill/>
        </p:spPr>
        <p:txBody>
          <a:bodyPr/>
          <a:lstStyle/>
          <a:p>
            <a:r>
              <a:rPr lang="en-US" dirty="0" err="1"/>
              <a:t>Exercício</a:t>
            </a:r>
            <a:r>
              <a:rPr lang="en-US" dirty="0"/>
              <a:t>: </a:t>
            </a:r>
            <a:r>
              <a:rPr lang="en-US" dirty="0" err="1"/>
              <a:t>Objetivos</a:t>
            </a:r>
            <a:r>
              <a:rPr lang="en-US" dirty="0"/>
              <a:t> da </a:t>
            </a:r>
            <a:r>
              <a:rPr lang="en-US" dirty="0" err="1"/>
              <a:t>investigação</a:t>
            </a:r>
            <a:r>
              <a:rPr lang="en-US" dirty="0"/>
              <a:t> (2/5)</a:t>
            </a:r>
            <a:br>
              <a:rPr lang="en-US" dirty="0"/>
            </a:br>
            <a:endParaRPr lang="pt-BR"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76"/>
        <p:cNvGrpSpPr/>
        <p:nvPr/>
      </p:nvGrpSpPr>
      <p:grpSpPr>
        <a:xfrm>
          <a:off x="0" y="0"/>
          <a:ext cx="0" cy="0"/>
          <a:chOff x="0" y="0"/>
          <a:chExt cx="0" cy="0"/>
        </a:xfrm>
      </p:grpSpPr>
      <p:sp>
        <p:nvSpPr>
          <p:cNvPr id="477" name="Google Shape;477;p23"/>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396875" lvl="0" indent="-396875" algn="just" rtl="0">
              <a:lnSpc>
                <a:spcPct val="100000"/>
              </a:lnSpc>
              <a:spcBef>
                <a:spcPts val="0"/>
              </a:spcBef>
              <a:spcAft>
                <a:spcPts val="0"/>
              </a:spcAft>
              <a:buClr>
                <a:schemeClr val="dk1"/>
              </a:buClr>
              <a:buSzPts val="2800"/>
              <a:buNone/>
            </a:pPr>
            <a:r>
              <a:rPr lang="en-US" dirty="0"/>
              <a:t>3. Cinco </a:t>
            </a:r>
            <a:r>
              <a:rPr lang="en-US" dirty="0" err="1"/>
              <a:t>pessoas</a:t>
            </a:r>
            <a:r>
              <a:rPr lang="en-US" dirty="0"/>
              <a:t> com gastroenterite referem que comeram alimentos num determinado estabelecimento alimentar</a:t>
            </a:r>
            <a:endParaRPr dirty="0"/>
          </a:p>
          <a:p>
            <a:pPr marL="685800" lvl="1" indent="-228600" algn="just" rtl="0">
              <a:lnSpc>
                <a:spcPct val="100000"/>
              </a:lnSpc>
              <a:spcBef>
                <a:spcPts val="1000"/>
              </a:spcBef>
              <a:spcAft>
                <a:spcPts val="0"/>
              </a:spcAft>
              <a:buClr>
                <a:schemeClr val="dk1"/>
              </a:buClr>
              <a:buSzPts val="2400"/>
              <a:buFont typeface="Arial"/>
              <a:buChar char="•"/>
            </a:pPr>
            <a:r>
              <a:rPr lang="en-US" dirty="0"/>
              <a:t>Investigação de casos</a:t>
            </a:r>
            <a:endParaRPr dirty="0"/>
          </a:p>
          <a:p>
            <a:pPr marL="1143000" lvl="2" indent="-228600" algn="just" rtl="0">
              <a:lnSpc>
                <a:spcPct val="115000"/>
              </a:lnSpc>
              <a:spcBef>
                <a:spcPts val="500"/>
              </a:spcBef>
              <a:spcAft>
                <a:spcPts val="0"/>
              </a:spcAft>
              <a:buSzPts val="1500"/>
              <a:buFont typeface="Noto Sans Symbols"/>
              <a:buChar char="▪"/>
            </a:pPr>
            <a:r>
              <a:rPr lang="en-US" dirty="0"/>
              <a:t>Identificar casos adicionais</a:t>
            </a:r>
            <a:endParaRPr dirty="0"/>
          </a:p>
          <a:p>
            <a:pPr marL="1143000" lvl="2" indent="-228600" algn="just" rtl="0">
              <a:lnSpc>
                <a:spcPct val="115000"/>
              </a:lnSpc>
              <a:spcBef>
                <a:spcPts val="500"/>
              </a:spcBef>
              <a:spcAft>
                <a:spcPts val="0"/>
              </a:spcAft>
              <a:buSzPts val="1500"/>
              <a:buFont typeface="Noto Sans Symbols"/>
              <a:buChar char="▪"/>
            </a:pPr>
            <a:r>
              <a:rPr lang="en-US" dirty="0"/>
              <a:t>Identificar o veículo (através de investigação epidemiológica)</a:t>
            </a:r>
            <a:endParaRPr dirty="0"/>
          </a:p>
          <a:p>
            <a:pPr marL="1143000" lvl="2" indent="-228600" algn="just" rtl="0">
              <a:lnSpc>
                <a:spcPct val="115000"/>
              </a:lnSpc>
              <a:spcBef>
                <a:spcPts val="500"/>
              </a:spcBef>
              <a:spcAft>
                <a:spcPts val="0"/>
              </a:spcAft>
              <a:buSzPts val="1500"/>
              <a:buFont typeface="Noto Sans Symbols"/>
              <a:buChar char="▪"/>
            </a:pPr>
            <a:r>
              <a:rPr lang="en-US" dirty="0"/>
              <a:t>Identificar o agente (através de investigação laboratorial)</a:t>
            </a:r>
            <a:endParaRPr dirty="0"/>
          </a:p>
          <a:p>
            <a:pPr marL="1143000" lvl="2" indent="-228600" algn="just" rtl="0">
              <a:lnSpc>
                <a:spcPct val="115000"/>
              </a:lnSpc>
              <a:spcBef>
                <a:spcPts val="500"/>
              </a:spcBef>
              <a:spcAft>
                <a:spcPts val="0"/>
              </a:spcAft>
              <a:buSzPts val="1500"/>
              <a:buFont typeface="Noto Sans Symbols"/>
              <a:buChar char="▪"/>
            </a:pPr>
            <a:r>
              <a:rPr lang="en-US" dirty="0"/>
              <a:t>Determinar se há outras pessoas em risco</a:t>
            </a:r>
            <a:endParaRPr dirty="0"/>
          </a:p>
          <a:p>
            <a:pPr marL="685800" lvl="1" indent="-228600" algn="just" rtl="0">
              <a:lnSpc>
                <a:spcPct val="115000"/>
              </a:lnSpc>
              <a:spcBef>
                <a:spcPts val="500"/>
              </a:spcBef>
              <a:spcAft>
                <a:spcPts val="0"/>
              </a:spcAft>
              <a:buClr>
                <a:schemeClr val="dk1"/>
              </a:buClr>
              <a:buSzPct val="100000"/>
              <a:buFont typeface="Arial"/>
              <a:buChar char="•"/>
            </a:pPr>
            <a:r>
              <a:rPr lang="en-US" dirty="0"/>
              <a:t>Prevenção/Controle</a:t>
            </a:r>
            <a:endParaRPr dirty="0"/>
          </a:p>
          <a:p>
            <a:pPr marL="1143000" lvl="2" indent="-228600" algn="just" rtl="0">
              <a:lnSpc>
                <a:spcPct val="115000"/>
              </a:lnSpc>
              <a:spcBef>
                <a:spcPts val="500"/>
              </a:spcBef>
              <a:spcAft>
                <a:spcPts val="0"/>
              </a:spcAft>
              <a:buSzPts val="1500"/>
              <a:buFont typeface="Noto Sans Symbols"/>
              <a:buChar char="▪"/>
            </a:pPr>
            <a:r>
              <a:rPr lang="en-US" dirty="0"/>
              <a:t>Eliminar a fonte (se possível)</a:t>
            </a:r>
            <a:endParaRPr dirty="0"/>
          </a:p>
          <a:p>
            <a:pPr marL="1143000" lvl="2" indent="-228600" algn="just" rtl="0">
              <a:lnSpc>
                <a:spcPct val="115000"/>
              </a:lnSpc>
              <a:spcBef>
                <a:spcPts val="500"/>
              </a:spcBef>
              <a:spcAft>
                <a:spcPts val="0"/>
              </a:spcAft>
              <a:buSzPts val="1500"/>
              <a:buFont typeface="Noto Sans Symbols"/>
              <a:buChar char="▪"/>
            </a:pPr>
            <a:r>
              <a:rPr lang="en-US" dirty="0"/>
              <a:t>Formar os manipuladores de alimentos (se for caso disso)</a:t>
            </a:r>
            <a:endParaRPr dirty="0"/>
          </a:p>
        </p:txBody>
      </p:sp>
      <p:sp>
        <p:nvSpPr>
          <p:cNvPr id="2" name="Title 1">
            <a:extLst>
              <a:ext uri="{FF2B5EF4-FFF2-40B4-BE49-F238E27FC236}">
                <a16:creationId xmlns:a16="http://schemas.microsoft.com/office/drawing/2014/main" id="{F55FF046-8E9C-9290-341B-4AD189107CE9}"/>
              </a:ext>
            </a:extLst>
          </p:cNvPr>
          <p:cNvSpPr>
            <a:spLocks noGrp="1"/>
          </p:cNvSpPr>
          <p:nvPr>
            <p:ph type="title"/>
          </p:nvPr>
        </p:nvSpPr>
        <p:spPr>
          <a:xfrm>
            <a:off x="838200" y="447675"/>
            <a:ext cx="10134600" cy="800100"/>
          </a:xfrm>
          <a:noFill/>
        </p:spPr>
        <p:txBody>
          <a:bodyPr/>
          <a:lstStyle/>
          <a:p>
            <a:r>
              <a:rPr lang="en-US" dirty="0" err="1"/>
              <a:t>Exercício</a:t>
            </a:r>
            <a:r>
              <a:rPr lang="en-US" dirty="0"/>
              <a:t>: </a:t>
            </a:r>
            <a:r>
              <a:rPr lang="en-US" dirty="0" err="1"/>
              <a:t>Objetivos</a:t>
            </a:r>
            <a:r>
              <a:rPr lang="en-US" dirty="0"/>
              <a:t> da </a:t>
            </a:r>
            <a:r>
              <a:rPr lang="en-US" dirty="0" err="1"/>
              <a:t>investigação</a:t>
            </a:r>
            <a:r>
              <a:rPr lang="en-US" dirty="0"/>
              <a:t> (3/5)</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7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7">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77">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77">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77">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28"/>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344170" indent="-344170">
              <a:spcBef>
                <a:spcPts val="0"/>
              </a:spcBef>
              <a:spcAft>
                <a:spcPts val="0"/>
              </a:spcAft>
              <a:buClr>
                <a:schemeClr val="dk1"/>
              </a:buClr>
              <a:buSzPts val="2800"/>
              <a:buNone/>
            </a:pPr>
            <a:r>
              <a:rPr lang="en-US" dirty="0"/>
              <a:t>9. Um pastor observou que algumas das suas ovelhas </a:t>
            </a:r>
            <a:r>
              <a:rPr lang="en-US" dirty="0" err="1"/>
              <a:t>estão</a:t>
            </a:r>
            <a:r>
              <a:rPr lang="en-US" dirty="0"/>
              <a:t> </a:t>
            </a:r>
            <a:r>
              <a:rPr lang="en-US" dirty="0" err="1"/>
              <a:t>apresentando</a:t>
            </a:r>
            <a:r>
              <a:rPr lang="en-US" dirty="0"/>
              <a:t> </a:t>
            </a:r>
            <a:r>
              <a:rPr lang="en-US" dirty="0" err="1"/>
              <a:t>convulsões</a:t>
            </a:r>
            <a:endParaRPr lang="en-US" dirty="0">
              <a:cs typeface="Arial"/>
            </a:endParaRPr>
          </a:p>
          <a:p>
            <a:pPr marL="685800" lvl="1" indent="-228600" algn="l" rtl="0">
              <a:lnSpc>
                <a:spcPct val="100000"/>
              </a:lnSpc>
              <a:spcBef>
                <a:spcPts val="1000"/>
              </a:spcBef>
              <a:spcAft>
                <a:spcPts val="0"/>
              </a:spcAft>
              <a:buClr>
                <a:schemeClr val="dk1"/>
              </a:buClr>
              <a:buSzPts val="2400"/>
              <a:buFont typeface="Arial"/>
              <a:buChar char="•"/>
            </a:pPr>
            <a:r>
              <a:rPr lang="en-US" dirty="0"/>
              <a:t>Investigação de casos</a:t>
            </a:r>
            <a:endParaRPr dirty="0"/>
          </a:p>
          <a:p>
            <a:pPr marL="1143000" lvl="2" indent="-228600" algn="l" rtl="0">
              <a:lnSpc>
                <a:spcPct val="115000"/>
              </a:lnSpc>
              <a:spcBef>
                <a:spcPts val="500"/>
              </a:spcBef>
              <a:spcAft>
                <a:spcPts val="0"/>
              </a:spcAft>
              <a:buSzPts val="1500"/>
              <a:buFont typeface="Noto Sans Symbols"/>
              <a:buChar char="▪"/>
            </a:pPr>
            <a:r>
              <a:rPr lang="en-US" dirty="0"/>
              <a:t>Caracterizar a doença (sintomas, gravidade, mortes)</a:t>
            </a:r>
            <a:endParaRPr dirty="0"/>
          </a:p>
          <a:p>
            <a:pPr marL="1143000" lvl="2" indent="-228600" algn="l" rtl="0">
              <a:lnSpc>
                <a:spcPct val="115000"/>
              </a:lnSpc>
              <a:spcBef>
                <a:spcPts val="500"/>
              </a:spcBef>
              <a:spcAft>
                <a:spcPts val="0"/>
              </a:spcAft>
              <a:buSzPts val="1500"/>
              <a:buFont typeface="Noto Sans Symbols"/>
              <a:buChar char="▪"/>
            </a:pPr>
            <a:r>
              <a:rPr lang="en-US" dirty="0"/>
              <a:t>Caracterizar o surto por tempo, lugar, pessoa (animal)</a:t>
            </a:r>
            <a:endParaRPr dirty="0"/>
          </a:p>
          <a:p>
            <a:pPr marL="1143000" lvl="2" indent="-228600" algn="l" rtl="0">
              <a:lnSpc>
                <a:spcPct val="115000"/>
              </a:lnSpc>
              <a:spcBef>
                <a:spcPts val="500"/>
              </a:spcBef>
              <a:spcAft>
                <a:spcPts val="0"/>
              </a:spcAft>
              <a:buSzPts val="1500"/>
              <a:buFont typeface="Noto Sans Symbols"/>
              <a:buChar char="▪"/>
            </a:pPr>
            <a:r>
              <a:rPr lang="en-US" dirty="0"/>
              <a:t>Identificar o agente (através de investigação laboratorial de amostras de ovinos e do ambiente)</a:t>
            </a:r>
            <a:endParaRPr dirty="0"/>
          </a:p>
          <a:p>
            <a:pPr marL="685800" lvl="1" indent="-228600" algn="l" rtl="0">
              <a:lnSpc>
                <a:spcPct val="115000"/>
              </a:lnSpc>
              <a:spcBef>
                <a:spcPts val="500"/>
              </a:spcBef>
              <a:spcAft>
                <a:spcPts val="0"/>
              </a:spcAft>
              <a:buClr>
                <a:schemeClr val="dk1"/>
              </a:buClr>
              <a:buSzPct val="100000"/>
              <a:buFont typeface="Arial"/>
              <a:buChar char="•"/>
            </a:pPr>
            <a:r>
              <a:rPr lang="en-US" dirty="0"/>
              <a:t>Prevenção/Controle</a:t>
            </a:r>
            <a:endParaRPr dirty="0"/>
          </a:p>
          <a:p>
            <a:pPr marL="1143000" lvl="2" indent="-228600" algn="l" rtl="0">
              <a:lnSpc>
                <a:spcPct val="115000"/>
              </a:lnSpc>
              <a:spcBef>
                <a:spcPts val="500"/>
              </a:spcBef>
              <a:spcAft>
                <a:spcPts val="0"/>
              </a:spcAft>
              <a:buSzPts val="1500"/>
              <a:buFont typeface="Noto Sans Symbols"/>
              <a:buChar char="▪"/>
            </a:pPr>
            <a:r>
              <a:rPr lang="en-US" dirty="0"/>
              <a:t>Se a etiologia for infecciosa, quarentena e isolamento, vacinação se for o </a:t>
            </a:r>
            <a:r>
              <a:rPr lang="en-US" dirty="0" err="1"/>
              <a:t>caso</a:t>
            </a:r>
            <a:endParaRPr dirty="0"/>
          </a:p>
          <a:p>
            <a:pPr marL="1143000" lvl="2" indent="-228600" algn="l" rtl="0">
              <a:lnSpc>
                <a:spcPct val="115000"/>
              </a:lnSpc>
              <a:spcBef>
                <a:spcPts val="500"/>
              </a:spcBef>
              <a:spcAft>
                <a:spcPts val="0"/>
              </a:spcAft>
              <a:buSzPts val="1500"/>
              <a:buFont typeface="Noto Sans Symbols"/>
              <a:buChar char="▪"/>
            </a:pPr>
            <a:r>
              <a:rPr lang="en-US" dirty="0"/>
              <a:t>Se a etiologia for metabólica ou tóxica, remover o agente do ambiente ou transferir os animais para um novo ambiente (por exemplo, pastagem)</a:t>
            </a:r>
            <a:endParaRPr dirty="0"/>
          </a:p>
          <a:p>
            <a:pPr marL="1143000" lvl="2" indent="-133350" algn="l" rtl="0">
              <a:lnSpc>
                <a:spcPct val="115000"/>
              </a:lnSpc>
              <a:spcBef>
                <a:spcPts val="500"/>
              </a:spcBef>
              <a:spcAft>
                <a:spcPts val="0"/>
              </a:spcAft>
              <a:buSzPts val="1500"/>
              <a:buFont typeface="Noto Sans Symbols"/>
              <a:buNone/>
            </a:pPr>
            <a:endParaRPr dirty="0"/>
          </a:p>
          <a:p>
            <a:pPr marL="287020" lvl="0" indent="-134620" algn="l" rtl="0">
              <a:lnSpc>
                <a:spcPct val="100000"/>
              </a:lnSpc>
              <a:spcBef>
                <a:spcPts val="1000"/>
              </a:spcBef>
              <a:spcAft>
                <a:spcPts val="0"/>
              </a:spcAft>
              <a:buClr>
                <a:schemeClr val="dk1"/>
              </a:buClr>
              <a:buSzPts val="2400"/>
              <a:buNone/>
            </a:pPr>
            <a:endParaRPr sz="2400" dirty="0"/>
          </a:p>
        </p:txBody>
      </p:sp>
      <p:sp>
        <p:nvSpPr>
          <p:cNvPr id="3" name="Title 2">
            <a:extLst>
              <a:ext uri="{FF2B5EF4-FFF2-40B4-BE49-F238E27FC236}">
                <a16:creationId xmlns:a16="http://schemas.microsoft.com/office/drawing/2014/main" id="{E9BC14E5-5C8C-4EC4-344C-222754881735}"/>
              </a:ext>
            </a:extLst>
          </p:cNvPr>
          <p:cNvSpPr>
            <a:spLocks noGrp="1"/>
          </p:cNvSpPr>
          <p:nvPr>
            <p:ph type="title"/>
          </p:nvPr>
        </p:nvSpPr>
        <p:spPr>
          <a:xfrm>
            <a:off x="838200" y="447675"/>
            <a:ext cx="10107304" cy="800100"/>
          </a:xfrm>
          <a:noFill/>
        </p:spPr>
        <p:txBody>
          <a:bodyPr/>
          <a:lstStyle/>
          <a:p>
            <a:r>
              <a:rPr lang="en-US" dirty="0" err="1"/>
              <a:t>Exercício</a:t>
            </a:r>
            <a:r>
              <a:rPr lang="en-US" dirty="0"/>
              <a:t>: </a:t>
            </a:r>
            <a:r>
              <a:rPr lang="en-US" dirty="0" err="1"/>
              <a:t>Objetivos</a:t>
            </a:r>
            <a:r>
              <a:rPr lang="en-US" dirty="0"/>
              <a:t> da </a:t>
            </a:r>
            <a:r>
              <a:rPr lang="en-US" dirty="0" err="1"/>
              <a:t>investigação</a:t>
            </a:r>
            <a:r>
              <a:rPr lang="en-US" dirty="0"/>
              <a:t> (4/5)</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09">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9">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09">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09">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09">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9">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0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14"/>
        <p:cNvGrpSpPr/>
        <p:nvPr/>
      </p:nvGrpSpPr>
      <p:grpSpPr>
        <a:xfrm>
          <a:off x="0" y="0"/>
          <a:ext cx="0" cy="0"/>
          <a:chOff x="0" y="0"/>
          <a:chExt cx="0" cy="0"/>
        </a:xfrm>
      </p:grpSpPr>
      <p:sp>
        <p:nvSpPr>
          <p:cNvPr id="515" name="Google Shape;515;p29"/>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344170" lvl="0" indent="-344170" algn="l" rtl="0">
              <a:lnSpc>
                <a:spcPct val="100000"/>
              </a:lnSpc>
              <a:spcBef>
                <a:spcPts val="0"/>
              </a:spcBef>
              <a:spcAft>
                <a:spcPts val="0"/>
              </a:spcAft>
              <a:buClr>
                <a:schemeClr val="dk1"/>
              </a:buClr>
              <a:buSzPts val="2800"/>
              <a:buNone/>
            </a:pPr>
            <a:r>
              <a:rPr lang="en-US" dirty="0"/>
              <a:t>10. Observa-se que o gado no mercado </a:t>
            </a:r>
            <a:r>
              <a:rPr lang="en-US" dirty="0" err="1"/>
              <a:t>está</a:t>
            </a:r>
            <a:r>
              <a:rPr lang="en-US" dirty="0"/>
              <a:t> </a:t>
            </a:r>
            <a:r>
              <a:rPr lang="en-US" dirty="0" err="1"/>
              <a:t>tossindo</a:t>
            </a:r>
            <a:r>
              <a:rPr lang="en-US" dirty="0"/>
              <a:t> e </a:t>
            </a:r>
            <a:r>
              <a:rPr lang="en-US" dirty="0" err="1"/>
              <a:t>apresenta</a:t>
            </a:r>
            <a:r>
              <a:rPr lang="en-US" dirty="0"/>
              <a:t> </a:t>
            </a:r>
            <a:r>
              <a:rPr lang="en-US" dirty="0" err="1"/>
              <a:t>secreção</a:t>
            </a:r>
            <a:r>
              <a:rPr lang="en-US" dirty="0"/>
              <a:t> nasal e ocular</a:t>
            </a:r>
            <a:endParaRPr lang="en-US" dirty="0">
              <a:cs typeface="Arial"/>
            </a:endParaRPr>
          </a:p>
          <a:p>
            <a:pPr marL="685800" lvl="1" indent="-228600" algn="l" rtl="0">
              <a:lnSpc>
                <a:spcPct val="100000"/>
              </a:lnSpc>
              <a:spcBef>
                <a:spcPts val="1000"/>
              </a:spcBef>
              <a:spcAft>
                <a:spcPts val="0"/>
              </a:spcAft>
              <a:buClr>
                <a:schemeClr val="dk1"/>
              </a:buClr>
              <a:buSzPts val="2400"/>
              <a:buFont typeface="Arial"/>
              <a:buChar char="•"/>
            </a:pPr>
            <a:r>
              <a:rPr lang="en-US" dirty="0"/>
              <a:t>Investigação de casos</a:t>
            </a:r>
            <a:endParaRPr dirty="0"/>
          </a:p>
          <a:p>
            <a:pPr marL="1143000" lvl="2" indent="-228600" algn="l" rtl="0">
              <a:lnSpc>
                <a:spcPct val="115000"/>
              </a:lnSpc>
              <a:spcBef>
                <a:spcPts val="500"/>
              </a:spcBef>
              <a:spcAft>
                <a:spcPts val="0"/>
              </a:spcAft>
              <a:buSzPts val="1500"/>
              <a:buFont typeface="Noto Sans Symbols"/>
              <a:buChar char="▪"/>
            </a:pPr>
            <a:r>
              <a:rPr lang="en-US" dirty="0"/>
              <a:t>Caracterizar a doença (sintomas, gravidade, mortes)</a:t>
            </a:r>
            <a:endParaRPr dirty="0"/>
          </a:p>
          <a:p>
            <a:pPr marL="1143000" lvl="2" indent="-228600" algn="l" rtl="0">
              <a:lnSpc>
                <a:spcPct val="115000"/>
              </a:lnSpc>
              <a:spcBef>
                <a:spcPts val="500"/>
              </a:spcBef>
              <a:spcAft>
                <a:spcPts val="0"/>
              </a:spcAft>
              <a:buSzPts val="1500"/>
              <a:buFont typeface="Noto Sans Symbols"/>
              <a:buChar char="▪"/>
            </a:pPr>
            <a:r>
              <a:rPr lang="en-US" dirty="0"/>
              <a:t>Identificar o agente através de investigação laboratorial</a:t>
            </a:r>
            <a:endParaRPr dirty="0"/>
          </a:p>
          <a:p>
            <a:pPr marL="1143000" lvl="2" indent="-228600" algn="l" rtl="0">
              <a:lnSpc>
                <a:spcPct val="115000"/>
              </a:lnSpc>
              <a:spcBef>
                <a:spcPts val="500"/>
              </a:spcBef>
              <a:spcAft>
                <a:spcPts val="0"/>
              </a:spcAft>
              <a:buSzPts val="1500"/>
              <a:buFont typeface="Noto Sans Symbols"/>
              <a:buChar char="▪"/>
            </a:pPr>
            <a:r>
              <a:rPr lang="en-US" dirty="0"/>
              <a:t>Rever os dados de vigilância regional/distrital para doenças semelhantes</a:t>
            </a:r>
            <a:endParaRPr dirty="0"/>
          </a:p>
          <a:p>
            <a:pPr marL="685800" lvl="1" indent="-228600" algn="l" rtl="0">
              <a:lnSpc>
                <a:spcPct val="115000"/>
              </a:lnSpc>
              <a:spcBef>
                <a:spcPts val="500"/>
              </a:spcBef>
              <a:spcAft>
                <a:spcPts val="0"/>
              </a:spcAft>
              <a:buClr>
                <a:schemeClr val="dk1"/>
              </a:buClr>
              <a:buSzPct val="100000"/>
              <a:buFont typeface="Arial"/>
              <a:buChar char="•"/>
            </a:pPr>
            <a:r>
              <a:rPr lang="en-US" dirty="0"/>
              <a:t>Prevenção/Controle</a:t>
            </a:r>
            <a:endParaRPr dirty="0"/>
          </a:p>
          <a:p>
            <a:pPr marL="1143000" lvl="2" indent="-228600" algn="l" rtl="0">
              <a:lnSpc>
                <a:spcPct val="115000"/>
              </a:lnSpc>
              <a:spcBef>
                <a:spcPts val="500"/>
              </a:spcBef>
              <a:spcAft>
                <a:spcPts val="0"/>
              </a:spcAft>
              <a:buSzPts val="1500"/>
              <a:buFont typeface="Noto Sans Symbols"/>
              <a:buChar char="▪"/>
            </a:pPr>
            <a:r>
              <a:rPr lang="en-US" dirty="0"/>
              <a:t>Instituir medidas de isolamento e de quarentena no mercado</a:t>
            </a:r>
            <a:endParaRPr dirty="0"/>
          </a:p>
          <a:p>
            <a:pPr marL="1143000" lvl="2" indent="-228600" algn="l" rtl="0">
              <a:lnSpc>
                <a:spcPct val="115000"/>
              </a:lnSpc>
              <a:spcBef>
                <a:spcPts val="500"/>
              </a:spcBef>
              <a:spcAft>
                <a:spcPts val="0"/>
              </a:spcAft>
              <a:buSzPts val="1500"/>
              <a:buFont typeface="Noto Sans Symbols"/>
              <a:buChar char="▪"/>
            </a:pPr>
            <a:r>
              <a:rPr lang="en-US" dirty="0"/>
              <a:t>Realizar rastreios para determinar a origem dos bovinos e o local para onde os bovinos vendidos serão/foram transferidos</a:t>
            </a:r>
            <a:endParaRPr dirty="0"/>
          </a:p>
        </p:txBody>
      </p:sp>
      <p:sp>
        <p:nvSpPr>
          <p:cNvPr id="3" name="Title 2">
            <a:extLst>
              <a:ext uri="{FF2B5EF4-FFF2-40B4-BE49-F238E27FC236}">
                <a16:creationId xmlns:a16="http://schemas.microsoft.com/office/drawing/2014/main" id="{6CD4017D-7024-59D7-9330-F5E695604D15}"/>
              </a:ext>
            </a:extLst>
          </p:cNvPr>
          <p:cNvSpPr>
            <a:spLocks noGrp="1"/>
          </p:cNvSpPr>
          <p:nvPr>
            <p:ph type="title"/>
          </p:nvPr>
        </p:nvSpPr>
        <p:spPr>
          <a:xfrm>
            <a:off x="838200" y="447675"/>
            <a:ext cx="10107304" cy="800100"/>
          </a:xfrm>
          <a:noFill/>
        </p:spPr>
        <p:txBody>
          <a:bodyPr/>
          <a:lstStyle/>
          <a:p>
            <a:r>
              <a:rPr lang="en-US" dirty="0" err="1"/>
              <a:t>Exercício</a:t>
            </a:r>
            <a:r>
              <a:rPr lang="en-US" dirty="0"/>
              <a:t>: </a:t>
            </a:r>
            <a:r>
              <a:rPr lang="en-US" dirty="0" err="1"/>
              <a:t>Objetivos</a:t>
            </a:r>
            <a:r>
              <a:rPr lang="en-US" dirty="0"/>
              <a:t> da </a:t>
            </a:r>
            <a:r>
              <a:rPr lang="en-US" dirty="0" err="1"/>
              <a:t>investigação</a:t>
            </a:r>
            <a:r>
              <a:rPr lang="en-US" dirty="0"/>
              <a:t> (5/5)</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15">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15">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1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1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1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27"/>
        <p:cNvGrpSpPr/>
        <p:nvPr/>
      </p:nvGrpSpPr>
      <p:grpSpPr>
        <a:xfrm>
          <a:off x="0" y="0"/>
          <a:ext cx="0" cy="0"/>
          <a:chOff x="0" y="0"/>
          <a:chExt cx="0" cy="0"/>
        </a:xfrm>
      </p:grpSpPr>
      <p:sp>
        <p:nvSpPr>
          <p:cNvPr id="6" name="Google Shape;529;p31">
            <a:extLst>
              <a:ext uri="{FF2B5EF4-FFF2-40B4-BE49-F238E27FC236}">
                <a16:creationId xmlns:a16="http://schemas.microsoft.com/office/drawing/2014/main" id="{761D0450-9F6F-4B00-ED6C-40D90263F1F2}"/>
              </a:ext>
            </a:extLst>
          </p:cNvPr>
          <p:cNvSpPr txBox="1">
            <a:spLocks/>
          </p:cNvSpPr>
          <p:nvPr/>
        </p:nvSpPr>
        <p:spPr>
          <a:xfrm>
            <a:off x="548640" y="1536192"/>
            <a:ext cx="11027664" cy="4297680"/>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100000"/>
              </a:lnSpc>
              <a:spcBef>
                <a:spcPts val="0"/>
              </a:spcBef>
              <a:spcAft>
                <a:spcPts val="0"/>
              </a:spcAft>
              <a:buClr>
                <a:prstClr val="black"/>
              </a:buClr>
              <a:buSzPts val="2800"/>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Quadro para a investigação de incidentes de exposição </a:t>
            </a:r>
            <a:r>
              <a:rPr kumimoji="0" lang="en-US" sz="2800" b="0" i="0" u="none" strike="noStrike" kern="1200" cap="none" spc="0" normalizeH="0" baseline="0" noProof="0" dirty="0" err="1">
                <a:ln>
                  <a:noFill/>
                </a:ln>
                <a:solidFill>
                  <a:prstClr val="black"/>
                </a:solidFill>
                <a:effectLst/>
                <a:uLnTx/>
                <a:uFillTx/>
                <a:latin typeface="Arial"/>
                <a:ea typeface="+mn-ea"/>
                <a:cs typeface="+mn-cs"/>
              </a:rPr>
              <a:t>ambiental</a:t>
            </a:r>
            <a:r>
              <a:rPr kumimoji="0" lang="en-US" sz="2800" b="0" i="0" u="none" strike="noStrike" kern="1200" cap="none" spc="0" normalizeH="0" baseline="0" noProof="0" dirty="0">
                <a:ln>
                  <a:noFill/>
                </a:ln>
                <a:solidFill>
                  <a:prstClr val="black"/>
                </a:solidFill>
                <a:effectLst/>
                <a:uLnTx/>
                <a:uFillTx/>
                <a:latin typeface="Arial"/>
                <a:ea typeface="+mn-ea"/>
                <a:cs typeface="+mn-cs"/>
              </a:rPr>
              <a:t>:</a:t>
            </a:r>
          </a:p>
          <a:p>
            <a:pPr marL="0" marR="0" lvl="0" indent="0" algn="l" defTabSz="914400" rtl="0" eaLnBrk="1" fontAlgn="auto" latinLnBrk="0" hangingPunct="1">
              <a:lnSpc>
                <a:spcPct val="100000"/>
              </a:lnSpc>
              <a:spcBef>
                <a:spcPts val="1000"/>
              </a:spcBef>
              <a:spcAft>
                <a:spcPts val="0"/>
              </a:spcAft>
              <a:buClr>
                <a:prstClr val="black"/>
              </a:buClr>
              <a:buSzPts val="2800"/>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1000"/>
              </a:spcBef>
              <a:spcAft>
                <a:spcPts val="0"/>
              </a:spcAft>
              <a:buClr>
                <a:prstClr val="black"/>
              </a:buClr>
              <a:buSzPts val="2800"/>
              <a:buFont typeface="Arial" panose="020B0604020202020204" pitchFamily="34" charset="0"/>
              <a:buNone/>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marL="228600" marR="0" lvl="0" indent="-228600" algn="l" defTabSz="914400" rtl="0" eaLnBrk="1" fontAlgn="auto" latinLnBrk="0" hangingPunct="1">
              <a:lnSpc>
                <a:spcPct val="100000"/>
              </a:lnSpc>
              <a:spcBef>
                <a:spcPts val="1000"/>
              </a:spcBef>
              <a:spcAft>
                <a:spcPts val="0"/>
              </a:spcAft>
              <a:buClr>
                <a:prstClr val="black"/>
              </a:buClr>
              <a:buSzPts val="2800"/>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Para que uma substância perigosa represente um risco para a saúde pública, é necessário que </a:t>
            </a:r>
            <a:r>
              <a:rPr kumimoji="0" lang="en-US" sz="2800" b="0" i="0" u="none" strike="noStrike" kern="1200" cap="none" spc="0" normalizeH="0" baseline="0" noProof="0" dirty="0" err="1">
                <a:ln>
                  <a:noFill/>
                </a:ln>
                <a:solidFill>
                  <a:prstClr val="black"/>
                </a:solidFill>
                <a:effectLst/>
                <a:uLnTx/>
                <a:uFillTx/>
                <a:latin typeface="Arial"/>
                <a:ea typeface="+mn-ea"/>
                <a:cs typeface="+mn-cs"/>
              </a:rPr>
              <a:t>exista</a:t>
            </a:r>
            <a:r>
              <a:rPr kumimoji="0" lang="en-US" sz="2800" b="0" i="0" u="none" strike="noStrike" kern="1200" cap="none" spc="0" normalizeH="0" baseline="0" noProof="0" dirty="0">
                <a:ln>
                  <a:noFill/>
                </a:ln>
                <a:solidFill>
                  <a:prstClr val="black"/>
                </a:solidFill>
                <a:effectLst/>
                <a:uLnTx/>
                <a:uFillTx/>
                <a:latin typeface="Arial"/>
                <a:ea typeface="+mn-ea"/>
                <a:cs typeface="+mn-cs"/>
              </a:rPr>
              <a:t>:</a:t>
            </a:r>
          </a:p>
          <a:p>
            <a:pPr marL="685800" marR="0" lvl="1" indent="-228600" algn="l" defTabSz="914400" rtl="0" eaLnBrk="1" fontAlgn="auto" latinLnBrk="0" hangingPunct="1">
              <a:lnSpc>
                <a:spcPct val="100000"/>
              </a:lnSpc>
              <a:spcBef>
                <a:spcPts val="1000"/>
              </a:spcBef>
              <a:spcAft>
                <a:spcPts val="0"/>
              </a:spcAft>
              <a:buClr>
                <a:srgbClr val="00953A"/>
              </a:buClr>
              <a:buSzPts val="24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Fonte: existência de substância perigosa</a:t>
            </a:r>
          </a:p>
          <a:p>
            <a:pPr marL="685800" marR="0" lvl="1" indent="-228600" algn="l" defTabSz="914400" rtl="0" eaLnBrk="1" fontAlgn="auto" latinLnBrk="0" hangingPunct="1">
              <a:lnSpc>
                <a:spcPct val="100000"/>
              </a:lnSpc>
              <a:spcBef>
                <a:spcPts val="1000"/>
              </a:spcBef>
              <a:spcAft>
                <a:spcPts val="0"/>
              </a:spcAft>
              <a:buClr>
                <a:srgbClr val="00953A"/>
              </a:buClr>
              <a:buSzPts val="24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Via de exposição: via de exposição </a:t>
            </a:r>
          </a:p>
          <a:p>
            <a:pPr marL="685800" marR="0" lvl="1" indent="-228600" algn="l" defTabSz="914400" rtl="0" eaLnBrk="1" fontAlgn="auto" latinLnBrk="0" hangingPunct="1">
              <a:lnSpc>
                <a:spcPct val="100000"/>
              </a:lnSpc>
              <a:spcBef>
                <a:spcPts val="1000"/>
              </a:spcBef>
              <a:spcAft>
                <a:spcPts val="0"/>
              </a:spcAft>
              <a:buClr>
                <a:srgbClr val="00953A"/>
              </a:buClr>
              <a:buSzPts val="2400"/>
              <a:buFont typeface="Arial" panose="020B0604020202020204" pitchFamily="34" charset="0"/>
              <a:buChar char="▪"/>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rPr>
              <a:t>Receptor: pessoas ou animais expostos</a:t>
            </a:r>
          </a:p>
          <a:p>
            <a:pPr marL="685800" marR="0" lvl="1" indent="-228600" algn="l" defTabSz="914400" rtl="0" eaLnBrk="1" fontAlgn="auto" latinLnBrk="0" hangingPunct="1">
              <a:lnSpc>
                <a:spcPct val="100000"/>
              </a:lnSpc>
              <a:spcBef>
                <a:spcPts val="1000"/>
              </a:spcBef>
              <a:spcAft>
                <a:spcPts val="0"/>
              </a:spcAft>
              <a:buClrTx/>
              <a:buSzPts val="2400"/>
              <a:buFont typeface="Arial" panose="020B0604020202020204" pitchFamily="34" charset="0"/>
              <a:buChar char="▪"/>
              <a:tabLst/>
              <a:defRPr/>
            </a:pP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p:txBody>
      </p:sp>
      <p:grpSp>
        <p:nvGrpSpPr>
          <p:cNvPr id="531" name="Google Shape;531;p31"/>
          <p:cNvGrpSpPr/>
          <p:nvPr/>
        </p:nvGrpSpPr>
        <p:grpSpPr>
          <a:xfrm>
            <a:off x="2019386" y="2482301"/>
            <a:ext cx="8153227" cy="578882"/>
            <a:chOff x="2201263" y="2230258"/>
            <a:chExt cx="8153227" cy="578882"/>
          </a:xfrm>
        </p:grpSpPr>
        <p:sp>
          <p:nvSpPr>
            <p:cNvPr id="532" name="Google Shape;532;p31"/>
            <p:cNvSpPr/>
            <p:nvPr/>
          </p:nvSpPr>
          <p:spPr>
            <a:xfrm>
              <a:off x="2201263" y="2230258"/>
              <a:ext cx="1784511" cy="578882"/>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Arial"/>
                  <a:ea typeface="Arial"/>
                  <a:cs typeface="Arial"/>
                  <a:sym typeface="Arial"/>
                </a:rPr>
                <a:t>Fonte</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533" name="Google Shape;533;p31"/>
            <p:cNvSpPr/>
            <p:nvPr/>
          </p:nvSpPr>
          <p:spPr>
            <a:xfrm>
              <a:off x="5385622" y="2230258"/>
              <a:ext cx="1784511" cy="578882"/>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a:ln>
                    <a:noFill/>
                  </a:ln>
                  <a:solidFill>
                    <a:prstClr val="black"/>
                  </a:solidFill>
                  <a:effectLst/>
                  <a:uLnTx/>
                  <a:uFillTx/>
                  <a:latin typeface="Arial"/>
                  <a:ea typeface="Arial"/>
                  <a:cs typeface="Arial"/>
                  <a:sym typeface="Arial"/>
                </a:rPr>
                <a:t>Percurso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534" name="Google Shape;534;p31"/>
            <p:cNvSpPr/>
            <p:nvPr/>
          </p:nvSpPr>
          <p:spPr>
            <a:xfrm>
              <a:off x="8569979" y="2230258"/>
              <a:ext cx="1784511" cy="578882"/>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Receptor</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535" name="Google Shape;535;p31"/>
            <p:cNvCxnSpPr/>
            <p:nvPr/>
          </p:nvCxnSpPr>
          <p:spPr>
            <a:xfrm>
              <a:off x="4252561" y="2519699"/>
              <a:ext cx="866274" cy="0"/>
            </a:xfrm>
            <a:prstGeom prst="straightConnector1">
              <a:avLst/>
            </a:prstGeom>
            <a:noFill/>
            <a:ln w="76200" cap="flat" cmpd="sng">
              <a:solidFill>
                <a:srgbClr val="00953A"/>
              </a:solidFill>
              <a:prstDash val="solid"/>
              <a:miter lim="800000"/>
              <a:headEnd type="triangle" w="med" len="med"/>
              <a:tailEnd type="triangle" w="med" len="med"/>
            </a:ln>
          </p:spPr>
        </p:cxnSp>
        <p:cxnSp>
          <p:nvCxnSpPr>
            <p:cNvPr id="536" name="Google Shape;536;p31"/>
            <p:cNvCxnSpPr/>
            <p:nvPr/>
          </p:nvCxnSpPr>
          <p:spPr>
            <a:xfrm>
              <a:off x="7436920" y="2519699"/>
              <a:ext cx="866274" cy="0"/>
            </a:xfrm>
            <a:prstGeom prst="straightConnector1">
              <a:avLst/>
            </a:prstGeom>
            <a:noFill/>
            <a:ln w="76200" cap="flat" cmpd="sng">
              <a:solidFill>
                <a:srgbClr val="00953A"/>
              </a:solidFill>
              <a:prstDash val="solid"/>
              <a:miter lim="800000"/>
              <a:headEnd type="triangle" w="med" len="med"/>
              <a:tailEnd type="triangle" w="med" len="med"/>
            </a:ln>
          </p:spPr>
        </p:cxnSp>
      </p:grpSp>
      <p:sp>
        <p:nvSpPr>
          <p:cNvPr id="3" name="Google Shape;551;p33">
            <a:extLst>
              <a:ext uri="{FF2B5EF4-FFF2-40B4-BE49-F238E27FC236}">
                <a16:creationId xmlns:a16="http://schemas.microsoft.com/office/drawing/2014/main" id="{78121405-0D04-322E-45A3-F18BF05E5E9D}"/>
              </a:ext>
            </a:extLst>
          </p:cNvPr>
          <p:cNvSpPr txBox="1">
            <a:spLocks/>
          </p:cNvSpPr>
          <p:nvPr/>
        </p:nvSpPr>
        <p:spPr>
          <a:xfrm>
            <a:off x="1828801" y="6339723"/>
            <a:ext cx="7719784" cy="310634"/>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0"/>
              </a:spcBef>
              <a:spcAft>
                <a:spcPts val="0"/>
              </a:spcAft>
              <a:buClr>
                <a:prstClr val="black"/>
              </a:buClr>
              <a:buSzPts val="1200"/>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IA. Kreis, A Busby, G Leonardi, J Meara, &amp; Vi Murray. Essentials of Environmental Epidemiology for Health Protection [</a:t>
            </a:r>
            <a:r>
              <a:rPr kumimoji="0" lang="en-US" sz="1200" b="0" i="0" u="none" strike="noStrike" kern="1200" cap="none" spc="0" normalizeH="0" baseline="0" noProof="0" dirty="0" err="1">
                <a:ln>
                  <a:noFill/>
                </a:ln>
                <a:solidFill>
                  <a:prstClr val="black"/>
                </a:solidFill>
                <a:effectLst/>
                <a:uLnTx/>
                <a:uFillTx/>
                <a:latin typeface="Arial"/>
                <a:ea typeface="+mn-ea"/>
                <a:cs typeface="+mn-cs"/>
              </a:rPr>
              <a:t>Fundamentos</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Epidemiologia</a:t>
            </a:r>
            <a:r>
              <a:rPr kumimoji="0" lang="en-US" sz="1200" b="0" i="0" u="none" strike="noStrike" kern="1200" cap="none" spc="0" normalizeH="0" baseline="0" noProof="0" dirty="0">
                <a:ln>
                  <a:noFill/>
                </a:ln>
                <a:solidFill>
                  <a:prstClr val="black"/>
                </a:solidFill>
                <a:effectLst/>
                <a:uLnTx/>
                <a:uFillTx/>
                <a:latin typeface="Arial"/>
                <a:ea typeface="+mn-ea"/>
                <a:cs typeface="+mn-cs"/>
              </a:rPr>
              <a:t> Ambiental para a </a:t>
            </a:r>
            <a:r>
              <a:rPr kumimoji="0" lang="en-US" sz="1200" b="0" i="0" u="none" strike="noStrike" kern="1200" cap="none" spc="0" normalizeH="0" baseline="0" noProof="0" dirty="0" err="1">
                <a:ln>
                  <a:noFill/>
                </a:ln>
                <a:solidFill>
                  <a:prstClr val="black"/>
                </a:solidFill>
                <a:effectLst/>
                <a:uLnTx/>
                <a:uFillTx/>
                <a:latin typeface="Arial"/>
                <a:ea typeface="+mn-ea"/>
                <a:cs typeface="+mn-cs"/>
              </a:rPr>
              <a:t>Proteção</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Saúde</a:t>
            </a:r>
            <a:r>
              <a:rPr kumimoji="0" lang="en-US" sz="1200" b="0" i="0" u="none" strike="noStrike" kern="1200" cap="none" spc="0" normalizeH="0" baseline="0" noProof="0" dirty="0">
                <a:ln>
                  <a:noFill/>
                </a:ln>
                <a:solidFill>
                  <a:prstClr val="black"/>
                </a:solidFill>
                <a:effectLst/>
                <a:uLnTx/>
                <a:uFillTx/>
                <a:latin typeface="Arial"/>
                <a:ea typeface="+mn-ea"/>
                <a:cs typeface="+mn-cs"/>
              </a:rPr>
              <a:t>]. OUP Oxford, 2012. pp. 296.</a:t>
            </a:r>
          </a:p>
          <a:p>
            <a:pPr marL="0" marR="0" lvl="0" indent="0" algn="r" defTabSz="914400" rtl="0" eaLnBrk="1" fontAlgn="auto" latinLnBrk="0" hangingPunct="1">
              <a:lnSpc>
                <a:spcPct val="90000"/>
              </a:lnSpc>
              <a:spcBef>
                <a:spcPts val="1000"/>
              </a:spcBef>
              <a:spcAft>
                <a:spcPts val="0"/>
              </a:spcAft>
              <a:buClr>
                <a:prstClr val="black"/>
              </a:buClr>
              <a:buSzPts val="1200"/>
              <a:buFont typeface="Arial" panose="020B0604020202020204" pitchFamily="34" charset="0"/>
              <a:buNone/>
              <a:tabLst/>
              <a:defRPr/>
            </a:pPr>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
        <p:nvSpPr>
          <p:cNvPr id="4" name="Title 3">
            <a:extLst>
              <a:ext uri="{FF2B5EF4-FFF2-40B4-BE49-F238E27FC236}">
                <a16:creationId xmlns:a16="http://schemas.microsoft.com/office/drawing/2014/main" id="{3EA069B8-0A40-6E78-B986-9A6A63E94C2D}"/>
              </a:ext>
            </a:extLst>
          </p:cNvPr>
          <p:cNvSpPr>
            <a:spLocks noGrp="1"/>
          </p:cNvSpPr>
          <p:nvPr>
            <p:ph type="title"/>
          </p:nvPr>
        </p:nvSpPr>
        <p:spPr/>
        <p:txBody>
          <a:bodyPr/>
          <a:lstStyle/>
          <a:p>
            <a:r>
              <a:rPr lang="en-US" dirty="0" err="1"/>
              <a:t>Investigações</a:t>
            </a:r>
            <a:r>
              <a:rPr lang="en-US" dirty="0"/>
              <a:t> </a:t>
            </a:r>
            <a:r>
              <a:rPr lang="en-US" dirty="0" err="1"/>
              <a:t>ambientais</a:t>
            </a:r>
            <a:br>
              <a:rPr lang="en-US" dirty="0"/>
            </a:br>
            <a:endParaRPr lang="pt-BR"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541"/>
        <p:cNvGrpSpPr/>
        <p:nvPr/>
      </p:nvGrpSpPr>
      <p:grpSpPr>
        <a:xfrm>
          <a:off x="0" y="0"/>
          <a:ext cx="0" cy="0"/>
          <a:chOff x="0" y="0"/>
          <a:chExt cx="0" cy="0"/>
        </a:xfrm>
      </p:grpSpPr>
      <p:sp>
        <p:nvSpPr>
          <p:cNvPr id="543" name="Google Shape;543;p32"/>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rgbClr val="000000"/>
              </a:buClr>
              <a:buSzPts val="4000"/>
              <a:buNone/>
            </a:pPr>
            <a:r>
              <a:rPr lang="en-US" sz="4000" b="0" dirty="0">
                <a:solidFill>
                  <a:srgbClr val="000000"/>
                </a:solidFill>
              </a:rPr>
              <a:t>"O veneno está em tudo, e não há nada sem veneno. A dosagem faz com que seja um veneno ou um remédio."</a:t>
            </a:r>
          </a:p>
          <a:p>
            <a:pPr marL="0" lvl="0" indent="0" algn="ctr" rtl="0">
              <a:lnSpc>
                <a:spcPct val="100000"/>
              </a:lnSpc>
              <a:spcBef>
                <a:spcPts val="0"/>
              </a:spcBef>
              <a:spcAft>
                <a:spcPts val="0"/>
              </a:spcAft>
              <a:buClr>
                <a:srgbClr val="000000"/>
              </a:buClr>
              <a:buSzPts val="4000"/>
              <a:buNone/>
            </a:pPr>
            <a:r>
              <a:rPr lang="en-US" sz="4000" b="0" dirty="0">
                <a:solidFill>
                  <a:srgbClr val="000000"/>
                </a:solidFill>
              </a:rPr>
              <a:t> </a:t>
            </a:r>
            <a:endParaRPr sz="4000" dirty="0">
              <a:solidFill>
                <a:srgbClr val="000000"/>
              </a:solidFill>
            </a:endParaRPr>
          </a:p>
          <a:p>
            <a:pPr marL="0" lvl="0" indent="0" algn="ctr" rtl="0">
              <a:lnSpc>
                <a:spcPct val="100000"/>
              </a:lnSpc>
              <a:spcBef>
                <a:spcPts val="1000"/>
              </a:spcBef>
              <a:spcAft>
                <a:spcPts val="0"/>
              </a:spcAft>
              <a:buClr>
                <a:srgbClr val="000000"/>
              </a:buClr>
              <a:buSzPts val="3200"/>
              <a:buNone/>
            </a:pPr>
            <a:r>
              <a:rPr lang="en-US" dirty="0">
                <a:solidFill>
                  <a:srgbClr val="000000"/>
                </a:solidFill>
              </a:rPr>
              <a:t>	- Médico suíço Paracelso (1496-1531)</a:t>
            </a:r>
            <a:endParaRPr sz="3200" b="1" dirty="0"/>
          </a:p>
        </p:txBody>
      </p:sp>
      <p:sp>
        <p:nvSpPr>
          <p:cNvPr id="4" name="Title 3">
            <a:extLst>
              <a:ext uri="{FF2B5EF4-FFF2-40B4-BE49-F238E27FC236}">
                <a16:creationId xmlns:a16="http://schemas.microsoft.com/office/drawing/2014/main" id="{D199509F-EB05-1236-7124-3C1B02FE8140}"/>
              </a:ext>
            </a:extLst>
          </p:cNvPr>
          <p:cNvSpPr>
            <a:spLocks noGrp="1"/>
          </p:cNvSpPr>
          <p:nvPr>
            <p:ph type="title"/>
          </p:nvPr>
        </p:nvSpPr>
        <p:spPr/>
        <p:txBody>
          <a:bodyPr/>
          <a:lstStyle/>
          <a:p>
            <a:r>
              <a:rPr lang="en-US" dirty="0" err="1"/>
              <a:t>Conceitos-chave</a:t>
            </a:r>
            <a:r>
              <a:rPr lang="en-US" dirty="0"/>
              <a:t> </a:t>
            </a:r>
            <a:r>
              <a:rPr lang="en-US" dirty="0" err="1"/>
              <a:t>em</a:t>
            </a:r>
            <a:r>
              <a:rPr lang="en-US" dirty="0"/>
              <a:t> </a:t>
            </a:r>
            <a:r>
              <a:rPr lang="en-US" dirty="0" err="1"/>
              <a:t>toxicologia</a:t>
            </a:r>
            <a:r>
              <a:rPr lang="en-US" dirty="0"/>
              <a:t> (1/2)</a:t>
            </a:r>
            <a:br>
              <a:rPr lang="en-US" dirty="0"/>
            </a:br>
            <a:endParaRPr lang="pt-BR" dirty="0"/>
          </a:p>
        </p:txBody>
      </p:sp>
      <p:sp>
        <p:nvSpPr>
          <p:cNvPr id="3" name="Google Shape;551;p33">
            <a:extLst>
              <a:ext uri="{FF2B5EF4-FFF2-40B4-BE49-F238E27FC236}">
                <a16:creationId xmlns:a16="http://schemas.microsoft.com/office/drawing/2014/main" id="{E9CE00B9-49E3-4802-DFB6-D76C90F7EFF5}"/>
              </a:ext>
            </a:extLst>
          </p:cNvPr>
          <p:cNvSpPr txBox="1">
            <a:spLocks/>
          </p:cNvSpPr>
          <p:nvPr/>
        </p:nvSpPr>
        <p:spPr>
          <a:xfrm>
            <a:off x="1856793" y="6339723"/>
            <a:ext cx="7691792" cy="310634"/>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0"/>
              </a:spcBef>
              <a:spcAft>
                <a:spcPts val="0"/>
              </a:spcAft>
              <a:buClr>
                <a:prstClr val="black"/>
              </a:buClr>
              <a:buSzPts val="1200"/>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IA. Kreis, A Busby, G Leonardi, J Meara, &amp; Vi Murray. Essentials of Environmental Epidemiology for Health Protection [</a:t>
            </a:r>
            <a:r>
              <a:rPr kumimoji="0" lang="en-US" sz="1200" b="0" i="0" u="none" strike="noStrike" kern="1200" cap="none" spc="0" normalizeH="0" baseline="0" noProof="0" dirty="0" err="1">
                <a:ln>
                  <a:noFill/>
                </a:ln>
                <a:solidFill>
                  <a:prstClr val="black"/>
                </a:solidFill>
                <a:effectLst/>
                <a:uLnTx/>
                <a:uFillTx/>
                <a:latin typeface="Arial"/>
                <a:ea typeface="+mn-ea"/>
                <a:cs typeface="+mn-cs"/>
              </a:rPr>
              <a:t>Fundamentos</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Epidemiologia</a:t>
            </a:r>
            <a:r>
              <a:rPr kumimoji="0" lang="en-US" sz="1200" b="0" i="0" u="none" strike="noStrike" kern="1200" cap="none" spc="0" normalizeH="0" baseline="0" noProof="0" dirty="0">
                <a:ln>
                  <a:noFill/>
                </a:ln>
                <a:solidFill>
                  <a:prstClr val="black"/>
                </a:solidFill>
                <a:effectLst/>
                <a:uLnTx/>
                <a:uFillTx/>
                <a:latin typeface="Arial"/>
                <a:ea typeface="+mn-ea"/>
                <a:cs typeface="+mn-cs"/>
              </a:rPr>
              <a:t> Ambiental para a </a:t>
            </a:r>
            <a:r>
              <a:rPr kumimoji="0" lang="en-US" sz="1200" b="0" i="0" u="none" strike="noStrike" kern="1200" cap="none" spc="0" normalizeH="0" baseline="0" noProof="0" dirty="0" err="1">
                <a:ln>
                  <a:noFill/>
                </a:ln>
                <a:solidFill>
                  <a:prstClr val="black"/>
                </a:solidFill>
                <a:effectLst/>
                <a:uLnTx/>
                <a:uFillTx/>
                <a:latin typeface="Arial"/>
                <a:ea typeface="+mn-ea"/>
                <a:cs typeface="+mn-cs"/>
              </a:rPr>
              <a:t>Proteção</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Saúde</a:t>
            </a:r>
            <a:r>
              <a:rPr kumimoji="0" lang="en-US" sz="1200" b="0" i="0" u="none" strike="noStrike" kern="1200" cap="none" spc="0" normalizeH="0" baseline="0" noProof="0" dirty="0">
                <a:ln>
                  <a:noFill/>
                </a:ln>
                <a:solidFill>
                  <a:prstClr val="black"/>
                </a:solidFill>
                <a:effectLst/>
                <a:uLnTx/>
                <a:uFillTx/>
                <a:latin typeface="Arial"/>
                <a:ea typeface="+mn-ea"/>
                <a:cs typeface="+mn-cs"/>
              </a:rPr>
              <a:t>]. OUP Oxford, 2012. pp. 296.</a:t>
            </a:r>
          </a:p>
          <a:p>
            <a:pPr marL="0" marR="0" lvl="0" indent="0" algn="r" defTabSz="914400" rtl="0" eaLnBrk="1" fontAlgn="auto" latinLnBrk="0" hangingPunct="1">
              <a:lnSpc>
                <a:spcPct val="90000"/>
              </a:lnSpc>
              <a:spcBef>
                <a:spcPts val="1000"/>
              </a:spcBef>
              <a:spcAft>
                <a:spcPts val="0"/>
              </a:spcAft>
              <a:buClr>
                <a:prstClr val="black"/>
              </a:buClr>
              <a:buSzPts val="1200"/>
              <a:buFont typeface="Arial" panose="020B0604020202020204" pitchFamily="34" charset="0"/>
              <a:buNone/>
              <a:tabLst/>
              <a:defRPr/>
            </a:pPr>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549"/>
        <p:cNvGrpSpPr/>
        <p:nvPr/>
      </p:nvGrpSpPr>
      <p:grpSpPr>
        <a:xfrm>
          <a:off x="0" y="0"/>
          <a:ext cx="0" cy="0"/>
          <a:chOff x="0" y="0"/>
          <a:chExt cx="0" cy="0"/>
        </a:xfrm>
      </p:grpSpPr>
      <p:sp>
        <p:nvSpPr>
          <p:cNvPr id="553" name="Google Shape;553;p33"/>
          <p:cNvSpPr txBox="1"/>
          <p:nvPr/>
        </p:nvSpPr>
        <p:spPr>
          <a:xfrm>
            <a:off x="548640" y="1478857"/>
            <a:ext cx="5394960" cy="4639309"/>
          </a:xfrm>
          <a:prstGeom prst="rect">
            <a:avLst/>
          </a:prstGeom>
          <a:noFill/>
          <a:ln>
            <a:noFill/>
          </a:ln>
        </p:spPr>
        <p:txBody>
          <a:bodyPr spcFirstLastPara="1" wrap="square" lIns="91425" tIns="45700" rIns="91425" bIns="45700" anchor="t" anchorCtr="0">
            <a:noAutofit/>
          </a:bodyPr>
          <a:lstStyle/>
          <a:p>
            <a:pPr marL="228600" marR="0" lvl="0" indent="-228600" algn="just" defTabSz="457200" rtl="0" eaLnBrk="1" fontAlgn="auto" latinLnBrk="0" hangingPunct="1">
              <a:lnSpc>
                <a:spcPct val="100000"/>
              </a:lnSpc>
              <a:spcBef>
                <a:spcPts val="0"/>
              </a:spcBef>
              <a:spcAft>
                <a:spcPts val="0"/>
              </a:spcAft>
              <a:buClr>
                <a:prstClr val="black"/>
              </a:buClr>
              <a:buSzPts val="2800"/>
              <a:buFont typeface="Arial"/>
              <a:buChar char="•"/>
              <a:tabLst/>
              <a:defRPr/>
            </a:pPr>
            <a:r>
              <a:rPr kumimoji="0" lang="en-US" sz="2800" b="1" i="0" u="none" strike="noStrike" kern="1200" cap="none" spc="0" normalizeH="0" baseline="0" noProof="0" dirty="0">
                <a:ln>
                  <a:noFill/>
                </a:ln>
                <a:solidFill>
                  <a:srgbClr val="00953A"/>
                </a:solidFill>
                <a:effectLst/>
                <a:uLnTx/>
                <a:uFillTx/>
                <a:latin typeface="Arial"/>
                <a:ea typeface="Arial"/>
                <a:cs typeface="Arial"/>
                <a:sym typeface="Arial"/>
              </a:rPr>
              <a:t>Dose </a:t>
            </a:r>
            <a:r>
              <a:rPr kumimoji="0" lang="en-US" sz="2800" b="1" i="0" u="none" strike="noStrike" kern="1200" cap="none" spc="0" normalizeH="0" baseline="0" noProof="0" dirty="0" err="1">
                <a:ln>
                  <a:noFill/>
                </a:ln>
                <a:solidFill>
                  <a:srgbClr val="00953A"/>
                </a:solidFill>
                <a:effectLst/>
                <a:uLnTx/>
                <a:uFillTx/>
                <a:latin typeface="Arial"/>
                <a:ea typeface="Arial"/>
                <a:cs typeface="Arial"/>
                <a:sym typeface="Arial"/>
              </a:rPr>
              <a:t>resposta</a:t>
            </a:r>
            <a:r>
              <a:rPr kumimoji="0" lang="en-US" sz="2800" b="1" i="0" u="none" strike="noStrike" kern="1200" cap="none" spc="0" normalizeH="0" baseline="0" noProof="0" dirty="0">
                <a:ln>
                  <a:noFill/>
                </a:ln>
                <a:solidFill>
                  <a:srgbClr val="00953A"/>
                </a:solidFill>
                <a:effectLst/>
                <a:uLnTx/>
                <a:uFillTx/>
                <a:latin typeface="Arial"/>
                <a:ea typeface="Arial"/>
                <a:cs typeface="Arial"/>
                <a:sym typeface="Arial"/>
              </a:rPr>
              <a:t>: </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Como o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corpo</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reage</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uma</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quantidade</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de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toxina</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que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entra</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nele</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6" name="Google Shape;551;p33">
            <a:extLst>
              <a:ext uri="{FF2B5EF4-FFF2-40B4-BE49-F238E27FC236}">
                <a16:creationId xmlns:a16="http://schemas.microsoft.com/office/drawing/2014/main" id="{231317E7-87F0-1109-F61C-B8A783F728F8}"/>
              </a:ext>
            </a:extLst>
          </p:cNvPr>
          <p:cNvSpPr txBox="1">
            <a:spLocks/>
          </p:cNvSpPr>
          <p:nvPr/>
        </p:nvSpPr>
        <p:spPr>
          <a:xfrm>
            <a:off x="1828801" y="6339723"/>
            <a:ext cx="7719784" cy="310634"/>
          </a:xfrm>
          <a:prstGeom prst="rect">
            <a:avLst/>
          </a:prstGeom>
          <a:noFill/>
          <a:ln>
            <a:noFill/>
          </a:ln>
        </p:spPr>
        <p:txBody>
          <a:bodyPr spcFirstLastPara="1" wrap="square" lIns="91425" tIns="45700" rIns="91425" bIns="4570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r" defTabSz="914400" rtl="0" eaLnBrk="1" fontAlgn="auto" latinLnBrk="0" hangingPunct="1">
              <a:lnSpc>
                <a:spcPct val="90000"/>
              </a:lnSpc>
              <a:spcBef>
                <a:spcPts val="0"/>
              </a:spcBef>
              <a:spcAft>
                <a:spcPts val="0"/>
              </a:spcAft>
              <a:buClr>
                <a:prstClr val="black"/>
              </a:buClr>
              <a:buSzPts val="1200"/>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IA. Kreis, A Busby, G Leonardi, J Meara, &amp; Vi Murray. Essentials of Environmental Epidemiology for Health Protection [</a:t>
            </a:r>
            <a:r>
              <a:rPr kumimoji="0" lang="en-US" sz="1200" b="0" i="0" u="none" strike="noStrike" kern="1200" cap="none" spc="0" normalizeH="0" baseline="0" noProof="0" dirty="0" err="1">
                <a:ln>
                  <a:noFill/>
                </a:ln>
                <a:solidFill>
                  <a:prstClr val="black"/>
                </a:solidFill>
                <a:effectLst/>
                <a:uLnTx/>
                <a:uFillTx/>
                <a:latin typeface="Arial"/>
                <a:ea typeface="+mn-ea"/>
                <a:cs typeface="+mn-cs"/>
              </a:rPr>
              <a:t>Fundamentos</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Epidemiologia</a:t>
            </a:r>
            <a:r>
              <a:rPr kumimoji="0" lang="en-US" sz="1200" b="0" i="0" u="none" strike="noStrike" kern="1200" cap="none" spc="0" normalizeH="0" baseline="0" noProof="0" dirty="0">
                <a:ln>
                  <a:noFill/>
                </a:ln>
                <a:solidFill>
                  <a:prstClr val="black"/>
                </a:solidFill>
                <a:effectLst/>
                <a:uLnTx/>
                <a:uFillTx/>
                <a:latin typeface="Arial"/>
                <a:ea typeface="+mn-ea"/>
                <a:cs typeface="+mn-cs"/>
              </a:rPr>
              <a:t> Ambiental para a </a:t>
            </a:r>
            <a:r>
              <a:rPr kumimoji="0" lang="en-US" sz="1200" b="0" i="0" u="none" strike="noStrike" kern="1200" cap="none" spc="0" normalizeH="0" baseline="0" noProof="0" dirty="0" err="1">
                <a:ln>
                  <a:noFill/>
                </a:ln>
                <a:solidFill>
                  <a:prstClr val="black"/>
                </a:solidFill>
                <a:effectLst/>
                <a:uLnTx/>
                <a:uFillTx/>
                <a:latin typeface="Arial"/>
                <a:ea typeface="+mn-ea"/>
                <a:cs typeface="+mn-cs"/>
              </a:rPr>
              <a:t>Proteção</a:t>
            </a:r>
            <a:r>
              <a:rPr kumimoji="0" lang="en-US" sz="1200" b="0" i="0" u="none" strike="noStrike" kern="1200" cap="none" spc="0" normalizeH="0" baseline="0" noProof="0" dirty="0">
                <a:ln>
                  <a:noFill/>
                </a:ln>
                <a:solidFill>
                  <a:prstClr val="black"/>
                </a:solidFill>
                <a:effectLst/>
                <a:uLnTx/>
                <a:uFillTx/>
                <a:latin typeface="Arial"/>
                <a:ea typeface="+mn-ea"/>
                <a:cs typeface="+mn-cs"/>
              </a:rPr>
              <a:t> da </a:t>
            </a:r>
            <a:r>
              <a:rPr kumimoji="0" lang="en-US" sz="1200" b="0" i="0" u="none" strike="noStrike" kern="1200" cap="none" spc="0" normalizeH="0" baseline="0" noProof="0" dirty="0" err="1">
                <a:ln>
                  <a:noFill/>
                </a:ln>
                <a:solidFill>
                  <a:prstClr val="black"/>
                </a:solidFill>
                <a:effectLst/>
                <a:uLnTx/>
                <a:uFillTx/>
                <a:latin typeface="Arial"/>
                <a:ea typeface="+mn-ea"/>
                <a:cs typeface="+mn-cs"/>
              </a:rPr>
              <a:t>Saúde</a:t>
            </a:r>
            <a:r>
              <a:rPr kumimoji="0" lang="en-US" sz="1200" b="0" i="0" u="none" strike="noStrike" kern="1200" cap="none" spc="0" normalizeH="0" baseline="0" noProof="0" dirty="0">
                <a:ln>
                  <a:noFill/>
                </a:ln>
                <a:solidFill>
                  <a:prstClr val="black"/>
                </a:solidFill>
                <a:effectLst/>
                <a:uLnTx/>
                <a:uFillTx/>
                <a:latin typeface="Arial"/>
                <a:ea typeface="+mn-ea"/>
                <a:cs typeface="+mn-cs"/>
              </a:rPr>
              <a:t>]. OUP Oxford, 2012. pp. 296.</a:t>
            </a:r>
          </a:p>
          <a:p>
            <a:pPr marL="0" marR="0" lvl="0" indent="0" algn="r" defTabSz="914400" rtl="0" eaLnBrk="1" fontAlgn="auto" latinLnBrk="0" hangingPunct="1">
              <a:lnSpc>
                <a:spcPct val="90000"/>
              </a:lnSpc>
              <a:spcBef>
                <a:spcPts val="1000"/>
              </a:spcBef>
              <a:spcAft>
                <a:spcPts val="0"/>
              </a:spcAft>
              <a:buClr>
                <a:prstClr val="black"/>
              </a:buClr>
              <a:buSzPts val="1200"/>
              <a:buFont typeface="Arial" panose="020B0604020202020204" pitchFamily="34" charset="0"/>
              <a:buNone/>
              <a:tabLst/>
              <a:defRPr/>
            </a:pPr>
            <a:endParaRPr kumimoji="0" lang="en-US" sz="1200" b="0" i="0" u="none" strike="noStrike" kern="1200" cap="none" spc="0" normalizeH="0" baseline="0" noProof="0" dirty="0">
              <a:ln>
                <a:noFill/>
              </a:ln>
              <a:solidFill>
                <a:prstClr val="black"/>
              </a:solidFill>
              <a:effectLst/>
              <a:uLnTx/>
              <a:uFillTx/>
              <a:latin typeface="Arial"/>
              <a:ea typeface="+mn-ea"/>
              <a:cs typeface="+mn-cs"/>
            </a:endParaRPr>
          </a:p>
        </p:txBody>
      </p:sp>
      <p:pic>
        <p:nvPicPr>
          <p:cNvPr id="2" name="Google Shape;552;p33" descr="Toxicology Education Foundation | Basics of Dose-Response">
            <a:extLst>
              <a:ext uri="{FF2B5EF4-FFF2-40B4-BE49-F238E27FC236}">
                <a16:creationId xmlns:a16="http://schemas.microsoft.com/office/drawing/2014/main" id="{0EC9E6F3-F1A3-10B1-B7A1-B69BA677D99A}"/>
              </a:ext>
            </a:extLst>
          </p:cNvPr>
          <p:cNvPicPr preferRelativeResize="0"/>
          <p:nvPr/>
        </p:nvPicPr>
        <p:blipFill rotWithShape="1">
          <a:blip r:embed="rId3">
            <a:alphaModFix/>
          </a:blip>
          <a:srcRect/>
          <a:stretch/>
        </p:blipFill>
        <p:spPr>
          <a:xfrm>
            <a:off x="6096000" y="1478857"/>
            <a:ext cx="5670429" cy="4388543"/>
          </a:xfrm>
          <a:prstGeom prst="rect">
            <a:avLst/>
          </a:prstGeom>
          <a:noFill/>
          <a:ln>
            <a:noFill/>
          </a:ln>
        </p:spPr>
      </p:pic>
      <p:sp>
        <p:nvSpPr>
          <p:cNvPr id="8" name="Title 3">
            <a:extLst>
              <a:ext uri="{FF2B5EF4-FFF2-40B4-BE49-F238E27FC236}">
                <a16:creationId xmlns:a16="http://schemas.microsoft.com/office/drawing/2014/main" id="{3D4F8C7F-40D7-5CA2-9AB8-014A16714AB3}"/>
              </a:ext>
            </a:extLst>
          </p:cNvPr>
          <p:cNvSpPr>
            <a:spLocks noGrp="1"/>
          </p:cNvSpPr>
          <p:nvPr>
            <p:ph type="title"/>
          </p:nvPr>
        </p:nvSpPr>
        <p:spPr>
          <a:xfrm>
            <a:off x="838200" y="457200"/>
            <a:ext cx="10515600" cy="800100"/>
          </a:xfrm>
        </p:spPr>
        <p:txBody>
          <a:bodyPr/>
          <a:lstStyle/>
          <a:p>
            <a:r>
              <a:rPr lang="en-US" dirty="0" err="1"/>
              <a:t>Conceitos-chave</a:t>
            </a:r>
            <a:r>
              <a:rPr lang="en-US" dirty="0"/>
              <a:t> </a:t>
            </a:r>
            <a:r>
              <a:rPr lang="en-US" dirty="0" err="1"/>
              <a:t>em</a:t>
            </a:r>
            <a:r>
              <a:rPr lang="en-US" dirty="0"/>
              <a:t> </a:t>
            </a:r>
            <a:r>
              <a:rPr lang="en-US" dirty="0" err="1"/>
              <a:t>toxicologia</a:t>
            </a:r>
            <a:r>
              <a:rPr lang="en-US" dirty="0"/>
              <a:t> (2/2)</a:t>
            </a:r>
            <a:br>
              <a:rPr lang="en-US" dirty="0"/>
            </a:br>
            <a:endParaRPr lang="pt-BR" dirty="0"/>
          </a:p>
        </p:txBody>
      </p:sp>
    </p:spTree>
    <p:extLst>
      <p:ext uri="{BB962C8B-B14F-4D97-AF65-F5344CB8AC3E}">
        <p14:creationId xmlns:p14="http://schemas.microsoft.com/office/powerpoint/2010/main" val="1300150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p3"/>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chemeClr val="dk1"/>
              </a:buClr>
              <a:buSzPts val="2800"/>
              <a:buNone/>
            </a:pPr>
            <a:r>
              <a:rPr lang="en-US" dirty="0"/>
              <a:t>No final </a:t>
            </a:r>
            <a:r>
              <a:rPr lang="en-US" dirty="0" err="1"/>
              <a:t>desta</a:t>
            </a:r>
            <a:r>
              <a:rPr lang="en-US" dirty="0"/>
              <a:t> </a:t>
            </a:r>
            <a:r>
              <a:rPr lang="en-US" dirty="0" err="1"/>
              <a:t>lição</a:t>
            </a:r>
            <a:r>
              <a:rPr lang="en-US" dirty="0"/>
              <a:t>, </a:t>
            </a:r>
            <a:r>
              <a:rPr lang="en-US" dirty="0" err="1"/>
              <a:t>será</a:t>
            </a:r>
            <a:r>
              <a:rPr lang="en-US" dirty="0"/>
              <a:t> </a:t>
            </a:r>
            <a:r>
              <a:rPr lang="en-US" dirty="0" err="1"/>
              <a:t>capaz</a:t>
            </a:r>
            <a:r>
              <a:rPr lang="en-US" dirty="0"/>
              <a:t> de:</a:t>
            </a:r>
            <a:endParaRPr dirty="0"/>
          </a:p>
          <a:p>
            <a:pPr marL="228600" lvl="0" indent="-228600" rtl="0">
              <a:lnSpc>
                <a:spcPct val="100000"/>
              </a:lnSpc>
              <a:spcBef>
                <a:spcPts val="1000"/>
              </a:spcBef>
              <a:spcAft>
                <a:spcPts val="0"/>
              </a:spcAft>
              <a:buClr>
                <a:schemeClr val="dk1"/>
              </a:buClr>
              <a:buSzPts val="2800"/>
              <a:buFont typeface="Arial"/>
              <a:buChar char="•"/>
            </a:pPr>
            <a:r>
              <a:rPr lang="en-US" b="0" dirty="0" err="1"/>
              <a:t>Definir</a:t>
            </a:r>
            <a:r>
              <a:rPr lang="en-US" b="0" dirty="0"/>
              <a:t> um </a:t>
            </a:r>
            <a:r>
              <a:rPr lang="en-US" b="0" dirty="0" err="1"/>
              <a:t>surto</a:t>
            </a:r>
            <a:endParaRPr lang="en-US" b="0" dirty="0"/>
          </a:p>
          <a:p>
            <a:pPr marL="228600" lvl="0" indent="-228600" rtl="0">
              <a:lnSpc>
                <a:spcPct val="100000"/>
              </a:lnSpc>
              <a:spcBef>
                <a:spcPts val="1000"/>
              </a:spcBef>
              <a:spcAft>
                <a:spcPts val="0"/>
              </a:spcAft>
              <a:buClr>
                <a:schemeClr val="dk1"/>
              </a:buClr>
              <a:buSzPts val="2800"/>
              <a:buFont typeface="Arial"/>
              <a:buChar char="•"/>
            </a:pPr>
            <a:r>
              <a:rPr lang="en-US" b="0" dirty="0" err="1"/>
              <a:t>Determinar</a:t>
            </a:r>
            <a:r>
              <a:rPr lang="en-US" b="0" dirty="0"/>
              <a:t> </a:t>
            </a:r>
            <a:r>
              <a:rPr lang="en-US" b="0" dirty="0" err="1"/>
              <a:t>quando</a:t>
            </a:r>
            <a:r>
              <a:rPr lang="en-US" b="0" dirty="0"/>
              <a:t> </a:t>
            </a:r>
            <a:r>
              <a:rPr lang="en-US" b="0" dirty="0" err="1"/>
              <a:t>investigar</a:t>
            </a:r>
            <a:r>
              <a:rPr lang="en-US" b="0" dirty="0"/>
              <a:t> um </a:t>
            </a:r>
            <a:r>
              <a:rPr lang="en-US" b="0" dirty="0" err="1"/>
              <a:t>surto</a:t>
            </a:r>
            <a:endParaRPr dirty="0"/>
          </a:p>
          <a:p>
            <a:pPr marL="228600" lvl="0" indent="-228600" rtl="0">
              <a:lnSpc>
                <a:spcPct val="100000"/>
              </a:lnSpc>
              <a:spcBef>
                <a:spcPts val="1000"/>
              </a:spcBef>
              <a:spcAft>
                <a:spcPts val="0"/>
              </a:spcAft>
              <a:buClr>
                <a:schemeClr val="dk1"/>
              </a:buClr>
              <a:buSzPts val="2800"/>
              <a:buFont typeface="Arial"/>
              <a:buChar char="•"/>
            </a:pPr>
            <a:r>
              <a:rPr lang="en-US" b="0" dirty="0" err="1"/>
              <a:t>Desenvolver</a:t>
            </a:r>
            <a:r>
              <a:rPr lang="en-US" b="0" dirty="0"/>
              <a:t> </a:t>
            </a:r>
            <a:r>
              <a:rPr lang="en-US" b="0" dirty="0" err="1"/>
              <a:t>objetivos</a:t>
            </a:r>
            <a:r>
              <a:rPr lang="en-US" b="0" dirty="0"/>
              <a:t> de </a:t>
            </a:r>
            <a:r>
              <a:rPr lang="en-US" b="0" dirty="0" err="1"/>
              <a:t>investigação</a:t>
            </a:r>
            <a:r>
              <a:rPr lang="en-US" b="0" dirty="0"/>
              <a:t> claros</a:t>
            </a:r>
          </a:p>
          <a:p>
            <a:pPr marL="228600" lvl="0" indent="-228600" rtl="0">
              <a:lnSpc>
                <a:spcPct val="100000"/>
              </a:lnSpc>
              <a:spcBef>
                <a:spcPts val="1000"/>
              </a:spcBef>
              <a:spcAft>
                <a:spcPts val="0"/>
              </a:spcAft>
              <a:buClr>
                <a:schemeClr val="dk1"/>
              </a:buClr>
              <a:buSzPts val="2800"/>
              <a:buFont typeface="Arial"/>
              <a:buChar char="•"/>
            </a:pPr>
            <a:r>
              <a:rPr lang="en-US" b="0" dirty="0" err="1"/>
              <a:t>Aplicar</a:t>
            </a:r>
            <a:r>
              <a:rPr lang="en-US" b="0" dirty="0"/>
              <a:t> </a:t>
            </a:r>
            <a:r>
              <a:rPr lang="en-US" b="0" dirty="0" err="1"/>
              <a:t>conceitos</a:t>
            </a:r>
            <a:r>
              <a:rPr lang="en-US" b="0" dirty="0"/>
              <a:t> </a:t>
            </a:r>
            <a:r>
              <a:rPr lang="en-US" b="0" dirty="0" err="1"/>
              <a:t>toxicológicos</a:t>
            </a:r>
            <a:r>
              <a:rPr lang="en-US" b="0" dirty="0"/>
              <a:t> </a:t>
            </a:r>
            <a:r>
              <a:rPr lang="en-US" b="0" dirty="0" err="1"/>
              <a:t>fundamentais</a:t>
            </a:r>
            <a:r>
              <a:rPr lang="en-US" b="0" dirty="0"/>
              <a:t> </a:t>
            </a:r>
            <a:r>
              <a:rPr lang="en-US" b="0" dirty="0" err="1"/>
              <a:t>aos</a:t>
            </a:r>
            <a:r>
              <a:rPr lang="en-US" b="0" dirty="0"/>
              <a:t> </a:t>
            </a:r>
            <a:r>
              <a:rPr lang="en-US" b="0" dirty="0" err="1"/>
              <a:t>surtos</a:t>
            </a:r>
            <a:endParaRPr dirty="0"/>
          </a:p>
          <a:p>
            <a:pPr marL="228600" lvl="0" indent="-228600" rtl="0">
              <a:lnSpc>
                <a:spcPct val="100000"/>
              </a:lnSpc>
              <a:spcBef>
                <a:spcPts val="1000"/>
              </a:spcBef>
              <a:spcAft>
                <a:spcPts val="0"/>
              </a:spcAft>
              <a:buClr>
                <a:schemeClr val="dk1"/>
              </a:buClr>
              <a:buSzPts val="2800"/>
              <a:buFont typeface="Arial"/>
              <a:buChar char="•"/>
            </a:pPr>
            <a:r>
              <a:rPr lang="en-US" b="0" dirty="0" err="1"/>
              <a:t>Descrever</a:t>
            </a:r>
            <a:r>
              <a:rPr lang="en-US" b="0" dirty="0"/>
              <a:t> a </a:t>
            </a:r>
            <a:r>
              <a:rPr lang="en-US" b="0" dirty="0" err="1"/>
              <a:t>importância</a:t>
            </a:r>
            <a:r>
              <a:rPr lang="en-US" b="0" dirty="0"/>
              <a:t> da </a:t>
            </a:r>
            <a:r>
              <a:rPr lang="en-US" b="0" dirty="0" err="1"/>
              <a:t>colaboração</a:t>
            </a:r>
            <a:r>
              <a:rPr lang="en-US" b="0" dirty="0"/>
              <a:t>, </a:t>
            </a:r>
            <a:r>
              <a:rPr lang="en-US" b="0" dirty="0" err="1"/>
              <a:t>coordenação</a:t>
            </a:r>
            <a:r>
              <a:rPr lang="en-US" b="0" dirty="0"/>
              <a:t> e </a:t>
            </a:r>
            <a:r>
              <a:rPr lang="en-US" b="0" dirty="0" err="1"/>
              <a:t>comunicação</a:t>
            </a:r>
            <a:r>
              <a:rPr lang="en-US" b="0" dirty="0"/>
              <a:t> com outros </a:t>
            </a:r>
            <a:r>
              <a:rPr lang="en-US" b="0" dirty="0" err="1"/>
              <a:t>ministérios</a:t>
            </a:r>
            <a:r>
              <a:rPr lang="en-US" b="0" dirty="0"/>
              <a:t> e </a:t>
            </a:r>
            <a:r>
              <a:rPr lang="en-US" b="0" dirty="0" err="1"/>
              <a:t>setores</a:t>
            </a:r>
            <a:r>
              <a:rPr lang="en-US" b="0" dirty="0"/>
              <a:t> </a:t>
            </a:r>
            <a:r>
              <a:rPr lang="en-US" b="0" dirty="0" err="1"/>
              <a:t>durante</a:t>
            </a:r>
            <a:r>
              <a:rPr lang="en-US" b="0" dirty="0"/>
              <a:t> a </a:t>
            </a:r>
            <a:r>
              <a:rPr lang="en-US" b="0" dirty="0" err="1"/>
              <a:t>investigação</a:t>
            </a:r>
            <a:r>
              <a:rPr lang="en-US" b="0" dirty="0"/>
              <a:t> de um </a:t>
            </a:r>
            <a:r>
              <a:rPr lang="en-US" b="0" dirty="0" err="1"/>
              <a:t>surto</a:t>
            </a:r>
            <a:r>
              <a:rPr lang="en-US" b="0" dirty="0"/>
              <a:t>, </a:t>
            </a:r>
            <a:r>
              <a:rPr lang="en-US" b="0" dirty="0" err="1"/>
              <a:t>utilizando</a:t>
            </a:r>
            <a:r>
              <a:rPr lang="en-US" b="0" dirty="0"/>
              <a:t> a </a:t>
            </a:r>
            <a:r>
              <a:rPr lang="en-US" b="0" dirty="0" err="1"/>
              <a:t>abordagem</a:t>
            </a:r>
            <a:r>
              <a:rPr lang="en-US" b="0" dirty="0"/>
              <a:t> Uma </a:t>
            </a:r>
            <a:br>
              <a:rPr lang="en-US" b="0" dirty="0"/>
            </a:br>
            <a:r>
              <a:rPr lang="en-US" b="0" dirty="0"/>
              <a:t>Só </a:t>
            </a:r>
            <a:r>
              <a:rPr lang="en-US" b="0" dirty="0" err="1"/>
              <a:t>Saúde</a:t>
            </a:r>
            <a:endParaRPr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566"/>
        <p:cNvGrpSpPr/>
        <p:nvPr/>
      </p:nvGrpSpPr>
      <p:grpSpPr>
        <a:xfrm>
          <a:off x="0" y="0"/>
          <a:ext cx="0" cy="0"/>
          <a:chOff x="0" y="0"/>
          <a:chExt cx="0" cy="0"/>
        </a:xfrm>
      </p:grpSpPr>
      <p:sp>
        <p:nvSpPr>
          <p:cNvPr id="568" name="Google Shape;568;p35"/>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228600" lvl="0" indent="-228600" algn="l" rtl="0">
              <a:lnSpc>
                <a:spcPct val="100000"/>
              </a:lnSpc>
              <a:spcBef>
                <a:spcPts val="0"/>
              </a:spcBef>
              <a:spcAft>
                <a:spcPts val="0"/>
              </a:spcAft>
              <a:buClr>
                <a:schemeClr val="dk1"/>
              </a:buClr>
              <a:buSzPts val="2400"/>
              <a:buChar char="•"/>
            </a:pPr>
            <a:r>
              <a:rPr lang="pt-BR" sz="2600"/>
              <a:t>Surto = mais casos do que o previsto</a:t>
            </a:r>
          </a:p>
          <a:p>
            <a:pPr marL="228600" lvl="0" indent="-228600" algn="l" rtl="0">
              <a:lnSpc>
                <a:spcPct val="100000"/>
              </a:lnSpc>
              <a:spcBef>
                <a:spcPts val="1200"/>
              </a:spcBef>
              <a:spcAft>
                <a:spcPts val="0"/>
              </a:spcAft>
              <a:buClr>
                <a:schemeClr val="dk1"/>
              </a:buClr>
              <a:buSzPts val="2400"/>
              <a:buChar char="•"/>
            </a:pPr>
            <a:r>
              <a:rPr lang="pt-BR" sz="2600"/>
              <a:t>Considerações sobre a realização de investigações no campo</a:t>
            </a:r>
          </a:p>
          <a:p>
            <a:pPr lvl="1" algn="l" rtl="0">
              <a:lnSpc>
                <a:spcPct val="100000"/>
              </a:lnSpc>
              <a:spcBef>
                <a:spcPts val="1000"/>
              </a:spcBef>
              <a:spcAft>
                <a:spcPts val="0"/>
              </a:spcAft>
              <a:buSzPts val="2000"/>
            </a:pPr>
            <a:r>
              <a:rPr lang="pt-BR" sz="2200"/>
              <a:t>Dimensão do surto</a:t>
            </a:r>
          </a:p>
          <a:p>
            <a:pPr lvl="1" algn="l" rtl="0">
              <a:lnSpc>
                <a:spcPct val="100000"/>
              </a:lnSpc>
              <a:spcBef>
                <a:spcPts val="1000"/>
              </a:spcBef>
              <a:spcAft>
                <a:spcPts val="0"/>
              </a:spcAft>
              <a:buSzPts val="2000"/>
            </a:pPr>
            <a:r>
              <a:rPr lang="pt-BR" sz="2200"/>
              <a:t>Gravidade da doença</a:t>
            </a:r>
          </a:p>
          <a:p>
            <a:pPr lvl="1" algn="l" rtl="0">
              <a:lnSpc>
                <a:spcPct val="100000"/>
              </a:lnSpc>
              <a:spcBef>
                <a:spcPts val="1000"/>
              </a:spcBef>
              <a:spcAft>
                <a:spcPts val="0"/>
              </a:spcAft>
              <a:buSzPts val="2000"/>
            </a:pPr>
            <a:r>
              <a:rPr lang="pt-BR" sz="2200"/>
              <a:t>Potencial de propagação</a:t>
            </a:r>
          </a:p>
          <a:p>
            <a:pPr lvl="1" algn="l" rtl="0">
              <a:lnSpc>
                <a:spcPct val="100000"/>
              </a:lnSpc>
              <a:spcBef>
                <a:spcPts val="1000"/>
              </a:spcBef>
              <a:spcAft>
                <a:spcPts val="0"/>
              </a:spcAft>
              <a:buSzPts val="2000"/>
            </a:pPr>
            <a:r>
              <a:rPr lang="pt-BR" sz="2200"/>
              <a:t>Conhecimento da doença</a:t>
            </a:r>
          </a:p>
          <a:p>
            <a:pPr lvl="1" algn="l" rtl="0">
              <a:lnSpc>
                <a:spcPct val="100000"/>
              </a:lnSpc>
              <a:spcBef>
                <a:spcPts val="1000"/>
              </a:spcBef>
              <a:spcAft>
                <a:spcPts val="0"/>
              </a:spcAft>
              <a:buSzPts val="2000"/>
            </a:pPr>
            <a:r>
              <a:rPr lang="pt-BR" sz="2200"/>
              <a:t>Ministério da Saúde/Agricultura/Recursos ambientais</a:t>
            </a:r>
          </a:p>
          <a:p>
            <a:pPr marL="228600" lvl="0" indent="-228600" algn="l" rtl="0">
              <a:lnSpc>
                <a:spcPct val="100000"/>
              </a:lnSpc>
              <a:spcBef>
                <a:spcPts val="1700"/>
              </a:spcBef>
              <a:spcAft>
                <a:spcPts val="0"/>
              </a:spcAft>
              <a:buClr>
                <a:schemeClr val="dk1"/>
              </a:buClr>
              <a:buSzPts val="2400"/>
              <a:buChar char="•"/>
            </a:pPr>
            <a:r>
              <a:rPr lang="pt-BR" sz="2600"/>
              <a:t>Se a fonte/modo de transmissão for conhecido: </a:t>
            </a:r>
            <a:r>
              <a:rPr lang="pt-BR" sz="2600" b="1">
                <a:solidFill>
                  <a:srgbClr val="00953A"/>
                </a:solidFill>
              </a:rPr>
              <a:t>controle</a:t>
            </a:r>
            <a:endParaRPr lang="pt-BR" sz="2600"/>
          </a:p>
          <a:p>
            <a:pPr marL="228600" lvl="0" indent="-228600" algn="l" rtl="0">
              <a:lnSpc>
                <a:spcPct val="100000"/>
              </a:lnSpc>
              <a:spcBef>
                <a:spcPts val="1200"/>
              </a:spcBef>
              <a:spcAft>
                <a:spcPts val="0"/>
              </a:spcAft>
              <a:buClr>
                <a:schemeClr val="dk1"/>
              </a:buClr>
              <a:buSzPts val="2400"/>
              <a:buChar char="•"/>
            </a:pPr>
            <a:r>
              <a:rPr lang="pt-BR" sz="2600"/>
              <a:t>Se a fonte/modo for desconhecido: </a:t>
            </a:r>
            <a:r>
              <a:rPr lang="pt-BR" sz="2600" b="1">
                <a:solidFill>
                  <a:srgbClr val="00953A"/>
                </a:solidFill>
              </a:rPr>
              <a:t>investigação</a:t>
            </a:r>
            <a:endParaRPr lang="pt-BR" sz="2600"/>
          </a:p>
          <a:p>
            <a:pPr marL="228600" lvl="0" indent="-228600" algn="l" rtl="0">
              <a:lnSpc>
                <a:spcPct val="100000"/>
              </a:lnSpc>
              <a:spcBef>
                <a:spcPts val="1200"/>
              </a:spcBef>
              <a:spcAft>
                <a:spcPts val="0"/>
              </a:spcAft>
              <a:buClr>
                <a:schemeClr val="dk1"/>
              </a:buClr>
              <a:buSzPts val="2400"/>
              <a:buChar char="•"/>
            </a:pPr>
            <a:r>
              <a:rPr lang="pt-BR" sz="2600"/>
              <a:t>Conheça os seus objetivos antes de ir para o campo</a:t>
            </a:r>
            <a:endParaRPr lang="pt-BR" sz="2600" dirty="0"/>
          </a:p>
        </p:txBody>
      </p:sp>
      <p:sp>
        <p:nvSpPr>
          <p:cNvPr id="5" name="Title 4">
            <a:extLst>
              <a:ext uri="{FF2B5EF4-FFF2-40B4-BE49-F238E27FC236}">
                <a16:creationId xmlns:a16="http://schemas.microsoft.com/office/drawing/2014/main" id="{A0ABFA10-DDB3-C68F-FF9D-5BA504DDF29B}"/>
              </a:ext>
            </a:extLst>
          </p:cNvPr>
          <p:cNvSpPr>
            <a:spLocks noGrp="1"/>
          </p:cNvSpPr>
          <p:nvPr>
            <p:ph type="title"/>
          </p:nvPr>
        </p:nvSpPr>
        <p:spPr/>
        <p:txBody>
          <a:bodyPr/>
          <a:lstStyle/>
          <a:p>
            <a:r>
              <a:rPr lang="en-US" dirty="0" err="1"/>
              <a:t>Resumo</a:t>
            </a:r>
            <a:br>
              <a:rPr lang="en-US" dirty="0"/>
            </a:br>
            <a:endParaRPr lang="pt-BR"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573"/>
        <p:cNvGrpSpPr/>
        <p:nvPr/>
      </p:nvGrpSpPr>
      <p:grpSpPr>
        <a:xfrm>
          <a:off x="0" y="0"/>
          <a:ext cx="0" cy="0"/>
          <a:chOff x="0" y="0"/>
          <a:chExt cx="0" cy="0"/>
        </a:xfrm>
      </p:grpSpPr>
      <p:sp>
        <p:nvSpPr>
          <p:cNvPr id="576" name="Google Shape;576;p36"/>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lvl="0" algn="just">
              <a:spcBef>
                <a:spcPts val="1000"/>
              </a:spcBef>
              <a:spcAft>
                <a:spcPts val="0"/>
              </a:spcAft>
              <a:buClr>
                <a:schemeClr val="dk1"/>
              </a:buClr>
              <a:buSzPts val="2800"/>
              <a:buFont typeface="Arial"/>
              <a:buChar char="•"/>
            </a:pPr>
            <a:r>
              <a:rPr lang="en-US" dirty="0" err="1"/>
              <a:t>Definir</a:t>
            </a:r>
            <a:r>
              <a:rPr lang="en-US" dirty="0"/>
              <a:t> um </a:t>
            </a:r>
            <a:r>
              <a:rPr lang="en-US" dirty="0" err="1"/>
              <a:t>surto</a:t>
            </a:r>
            <a:endParaRPr lang="en-US" dirty="0"/>
          </a:p>
          <a:p>
            <a:pPr lvl="0" algn="just">
              <a:spcBef>
                <a:spcPts val="1000"/>
              </a:spcBef>
              <a:spcAft>
                <a:spcPts val="0"/>
              </a:spcAft>
              <a:buClr>
                <a:schemeClr val="dk1"/>
              </a:buClr>
              <a:buSzPts val="2800"/>
              <a:buFont typeface="Arial"/>
              <a:buChar char="•"/>
            </a:pPr>
            <a:r>
              <a:rPr lang="en-US" dirty="0" err="1"/>
              <a:t>Determinar</a:t>
            </a:r>
            <a:r>
              <a:rPr lang="en-US" dirty="0"/>
              <a:t> </a:t>
            </a:r>
            <a:r>
              <a:rPr lang="en-US" dirty="0" err="1"/>
              <a:t>quando</a:t>
            </a:r>
            <a:r>
              <a:rPr lang="en-US" dirty="0"/>
              <a:t> </a:t>
            </a:r>
            <a:r>
              <a:rPr lang="en-US" dirty="0" err="1"/>
              <a:t>investigar</a:t>
            </a:r>
            <a:r>
              <a:rPr lang="en-US" dirty="0"/>
              <a:t> um </a:t>
            </a:r>
            <a:r>
              <a:rPr lang="en-US" dirty="0" err="1"/>
              <a:t>surto</a:t>
            </a:r>
            <a:endParaRPr lang="en-US" dirty="0"/>
          </a:p>
          <a:p>
            <a:pPr lvl="0" algn="just">
              <a:spcBef>
                <a:spcPts val="1000"/>
              </a:spcBef>
              <a:spcAft>
                <a:spcPts val="0"/>
              </a:spcAft>
              <a:buClr>
                <a:schemeClr val="dk1"/>
              </a:buClr>
              <a:buSzPts val="2800"/>
              <a:buFont typeface="Arial"/>
              <a:buChar char="•"/>
            </a:pPr>
            <a:r>
              <a:rPr lang="en-US" dirty="0" err="1"/>
              <a:t>Desenvolver</a:t>
            </a:r>
            <a:r>
              <a:rPr lang="en-US" dirty="0"/>
              <a:t> </a:t>
            </a:r>
            <a:r>
              <a:rPr lang="en-US" dirty="0" err="1"/>
              <a:t>objetivos</a:t>
            </a:r>
            <a:r>
              <a:rPr lang="en-US" dirty="0"/>
              <a:t> de </a:t>
            </a:r>
            <a:r>
              <a:rPr lang="en-US" dirty="0" err="1"/>
              <a:t>investigação</a:t>
            </a:r>
            <a:r>
              <a:rPr lang="en-US" dirty="0"/>
              <a:t> claros</a:t>
            </a:r>
          </a:p>
          <a:p>
            <a:pPr lvl="0" algn="just">
              <a:spcBef>
                <a:spcPts val="1000"/>
              </a:spcBef>
              <a:spcAft>
                <a:spcPts val="0"/>
              </a:spcAft>
              <a:buClr>
                <a:schemeClr val="dk1"/>
              </a:buClr>
              <a:buSzPts val="2800"/>
              <a:buFont typeface="Arial"/>
              <a:buChar char="•"/>
            </a:pPr>
            <a:r>
              <a:rPr lang="en-US" dirty="0" err="1"/>
              <a:t>Aplicar</a:t>
            </a:r>
            <a:r>
              <a:rPr lang="en-US" dirty="0"/>
              <a:t> </a:t>
            </a:r>
            <a:r>
              <a:rPr lang="en-US" dirty="0" err="1"/>
              <a:t>conceitos</a:t>
            </a:r>
            <a:r>
              <a:rPr lang="en-US" dirty="0"/>
              <a:t> </a:t>
            </a:r>
            <a:r>
              <a:rPr lang="en-US" dirty="0" err="1"/>
              <a:t>toxicológicos</a:t>
            </a:r>
            <a:r>
              <a:rPr lang="en-US" dirty="0"/>
              <a:t> </a:t>
            </a:r>
            <a:r>
              <a:rPr lang="en-US" dirty="0" err="1"/>
              <a:t>fundamentais</a:t>
            </a:r>
            <a:r>
              <a:rPr lang="en-US" dirty="0"/>
              <a:t> </a:t>
            </a:r>
            <a:r>
              <a:rPr lang="en-US" dirty="0" err="1"/>
              <a:t>aos</a:t>
            </a:r>
            <a:r>
              <a:rPr lang="en-US" dirty="0"/>
              <a:t> </a:t>
            </a:r>
            <a:r>
              <a:rPr lang="en-US" dirty="0" err="1"/>
              <a:t>surtos</a:t>
            </a:r>
            <a:endParaRPr lang="en-US" dirty="0"/>
          </a:p>
          <a:p>
            <a:pPr lvl="0" algn="just">
              <a:spcBef>
                <a:spcPts val="1000"/>
              </a:spcBef>
              <a:spcAft>
                <a:spcPts val="0"/>
              </a:spcAft>
              <a:buClr>
                <a:schemeClr val="dk1"/>
              </a:buClr>
              <a:buSzPts val="2800"/>
              <a:buFont typeface="Arial"/>
              <a:buChar char="•"/>
            </a:pPr>
            <a:r>
              <a:rPr lang="en-US" dirty="0" err="1"/>
              <a:t>Descrever</a:t>
            </a:r>
            <a:r>
              <a:rPr lang="en-US" dirty="0"/>
              <a:t> a </a:t>
            </a:r>
            <a:r>
              <a:rPr lang="en-US" dirty="0" err="1"/>
              <a:t>importância</a:t>
            </a:r>
            <a:r>
              <a:rPr lang="en-US" dirty="0"/>
              <a:t> da </a:t>
            </a:r>
            <a:r>
              <a:rPr lang="en-US" dirty="0" err="1"/>
              <a:t>colaboração</a:t>
            </a:r>
            <a:r>
              <a:rPr lang="en-US" dirty="0"/>
              <a:t>, </a:t>
            </a:r>
            <a:r>
              <a:rPr lang="en-US" dirty="0" err="1"/>
              <a:t>coordenação</a:t>
            </a:r>
            <a:r>
              <a:rPr lang="en-US" dirty="0"/>
              <a:t> e </a:t>
            </a:r>
            <a:r>
              <a:rPr lang="en-US" dirty="0" err="1"/>
              <a:t>comunicação</a:t>
            </a:r>
            <a:r>
              <a:rPr lang="en-US" dirty="0"/>
              <a:t> com outros </a:t>
            </a:r>
            <a:r>
              <a:rPr lang="en-US" dirty="0" err="1"/>
              <a:t>ministérios</a:t>
            </a:r>
            <a:r>
              <a:rPr lang="en-US" dirty="0"/>
              <a:t> e </a:t>
            </a:r>
            <a:r>
              <a:rPr lang="en-US" dirty="0" err="1"/>
              <a:t>setores</a:t>
            </a:r>
            <a:r>
              <a:rPr lang="en-US" dirty="0"/>
              <a:t> </a:t>
            </a:r>
            <a:r>
              <a:rPr lang="en-US" dirty="0" err="1"/>
              <a:t>durante</a:t>
            </a:r>
            <a:r>
              <a:rPr lang="en-US" dirty="0"/>
              <a:t> a </a:t>
            </a:r>
            <a:r>
              <a:rPr lang="en-US" dirty="0" err="1"/>
              <a:t>investigação</a:t>
            </a:r>
            <a:r>
              <a:rPr lang="en-US" dirty="0"/>
              <a:t> de um </a:t>
            </a:r>
            <a:r>
              <a:rPr lang="en-US" dirty="0" err="1"/>
              <a:t>surto</a:t>
            </a:r>
            <a:r>
              <a:rPr lang="en-US" dirty="0"/>
              <a:t>, </a:t>
            </a:r>
            <a:r>
              <a:rPr lang="en-US" dirty="0" err="1"/>
              <a:t>utilizando</a:t>
            </a:r>
            <a:r>
              <a:rPr lang="en-US" dirty="0"/>
              <a:t> a </a:t>
            </a:r>
            <a:r>
              <a:rPr lang="en-US" dirty="0" err="1"/>
              <a:t>abordagem</a:t>
            </a:r>
            <a:r>
              <a:rPr lang="en-US" dirty="0"/>
              <a:t> Uma </a:t>
            </a:r>
            <a:br>
              <a:rPr lang="en-US" dirty="0"/>
            </a:br>
            <a:r>
              <a:rPr lang="en-US" dirty="0"/>
              <a:t>Só </a:t>
            </a:r>
            <a:r>
              <a:rPr lang="en-US" dirty="0" err="1"/>
              <a:t>Saúde</a:t>
            </a:r>
            <a:endParaRPr lang="en-US" dirty="0"/>
          </a:p>
        </p:txBody>
      </p:sp>
      <p:sp>
        <p:nvSpPr>
          <p:cNvPr id="3" name="Title 2">
            <a:extLst>
              <a:ext uri="{FF2B5EF4-FFF2-40B4-BE49-F238E27FC236}">
                <a16:creationId xmlns:a16="http://schemas.microsoft.com/office/drawing/2014/main" id="{A7881B73-C3FC-EA13-8F53-E59102D37AB6}"/>
              </a:ext>
            </a:extLst>
          </p:cNvPr>
          <p:cNvSpPr>
            <a:spLocks noGrp="1"/>
          </p:cNvSpPr>
          <p:nvPr>
            <p:ph type="title"/>
          </p:nvPr>
        </p:nvSpPr>
        <p:spPr/>
        <p:txBody>
          <a:bodyPr/>
          <a:lstStyle/>
          <a:p>
            <a:r>
              <a:rPr lang="en-US" dirty="0" err="1"/>
              <a:t>Revisão</a:t>
            </a:r>
            <a:r>
              <a:rPr lang="en-US" dirty="0"/>
              <a:t> dos </a:t>
            </a:r>
            <a:r>
              <a:rPr lang="en-US" dirty="0" err="1"/>
              <a:t>objetivos</a:t>
            </a:r>
            <a:r>
              <a:rPr lang="en-US" dirty="0"/>
              <a:t> de </a:t>
            </a:r>
            <a:r>
              <a:rPr lang="en-US" dirty="0" err="1"/>
              <a:t>aprendizagem</a:t>
            </a:r>
            <a:br>
              <a:rPr lang="en-US" dirty="0"/>
            </a:br>
            <a:endParaRPr lang="pt-BR" dirty="0"/>
          </a:p>
        </p:txBody>
      </p:sp>
      <p:sp>
        <p:nvSpPr>
          <p:cNvPr id="575" name="Google Shape;575;p36"/>
          <p:cNvSpPr txBox="1"/>
          <p:nvPr/>
        </p:nvSpPr>
        <p:spPr>
          <a:xfrm>
            <a:off x="4068005" y="5232278"/>
            <a:ext cx="3748142" cy="830997"/>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err="1">
                <a:ln>
                  <a:noFill/>
                </a:ln>
                <a:solidFill>
                  <a:srgbClr val="00953A"/>
                </a:solidFill>
                <a:effectLst/>
                <a:uLnTx/>
                <a:uFillTx/>
                <a:latin typeface="Arial"/>
                <a:ea typeface="Arial"/>
                <a:cs typeface="Arial"/>
                <a:sym typeface="Arial"/>
              </a:rPr>
              <a:t>Perguntas</a:t>
            </a:r>
            <a:r>
              <a:rPr kumimoji="0" lang="en-US" sz="4800" b="0" i="0" u="none" strike="noStrike" kern="1200" cap="none" spc="0" normalizeH="0" baseline="0" noProof="0" dirty="0">
                <a:ln>
                  <a:noFill/>
                </a:ln>
                <a:solidFill>
                  <a:srgbClr val="00953A"/>
                </a:solidFill>
                <a:effectLst/>
                <a:uLnTx/>
                <a:uFillTx/>
                <a:latin typeface="Arial"/>
                <a:ea typeface="Arial"/>
                <a:cs typeface="Arial"/>
                <a:sym typeface="Arial"/>
              </a:rPr>
              <a:t>? </a:t>
            </a:r>
            <a:endParaRPr kumimoji="0" sz="4800" b="0" i="0" u="none" strike="noStrike" kern="1200" cap="none" spc="0" normalizeH="0" baseline="0" noProof="0" dirty="0">
              <a:ln>
                <a:noFill/>
              </a:ln>
              <a:solidFill>
                <a:srgbClr val="00953A"/>
              </a:solidFill>
              <a:effectLst/>
              <a:uLnTx/>
              <a:uFillTx/>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pic>
        <p:nvPicPr>
          <p:cNvPr id="270" name="Google Shape;270;p4"/>
          <p:cNvPicPr preferRelativeResize="0"/>
          <p:nvPr/>
        </p:nvPicPr>
        <p:blipFill rotWithShape="1">
          <a:blip r:embed="rId3">
            <a:alphaModFix/>
          </a:blip>
          <a:srcRect t="20550" b="20683"/>
          <a:stretch/>
        </p:blipFill>
        <p:spPr>
          <a:xfrm>
            <a:off x="712931" y="1358664"/>
            <a:ext cx="7554161" cy="4439286"/>
          </a:xfrm>
          <a:prstGeom prst="rect">
            <a:avLst/>
          </a:prstGeom>
          <a:noFill/>
          <a:ln>
            <a:noFill/>
          </a:ln>
        </p:spPr>
      </p:pic>
      <p:sp>
        <p:nvSpPr>
          <p:cNvPr id="271" name="Google Shape;271;p4"/>
          <p:cNvSpPr/>
          <p:nvPr/>
        </p:nvSpPr>
        <p:spPr>
          <a:xfrm>
            <a:off x="8105180" y="2116912"/>
            <a:ext cx="3373889" cy="919401"/>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Cólera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no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Iémen</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900.000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casos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suspeitos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1.350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mortes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janeiro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2018 -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setembro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2019</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3" name="Google Shape;273;p4"/>
          <p:cNvSpPr/>
          <p:nvPr/>
        </p:nvSpPr>
        <p:spPr>
          <a:xfrm>
            <a:off x="8105180" y="4187569"/>
            <a:ext cx="3373889" cy="64698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Surto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global de Mpox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em</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2022-23: ~87.000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casos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em</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111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países</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4" name="Google Shape;274;p4"/>
          <p:cNvSpPr/>
          <p:nvPr/>
        </p:nvSpPr>
        <p:spPr>
          <a:xfrm>
            <a:off x="8105180" y="3026276"/>
            <a:ext cx="3373889" cy="1191771"/>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Mais de 240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casos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humanos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confirmados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gripe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aviária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(H5N1)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notificados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nível</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mundial</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2003 a 2022 </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5" name="Google Shape;275;p4"/>
          <p:cNvSpPr/>
          <p:nvPr/>
        </p:nvSpPr>
        <p:spPr>
          <a:xfrm>
            <a:off x="196207" y="4163834"/>
            <a:ext cx="2071131" cy="91935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Zika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nas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Américas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a:t>
            </a:r>
            <a:b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b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18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países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afetados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em</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2017</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6" name="Google Shape;276;p4"/>
          <p:cNvSpPr/>
          <p:nvPr/>
        </p:nvSpPr>
        <p:spPr>
          <a:xfrm>
            <a:off x="8105180" y="1237361"/>
            <a:ext cx="3373889" cy="91935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Surtos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MERS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na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Arábia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Saudita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EAU e Qatar de 2012 </a:t>
            </a:r>
            <a:b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b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a 2024</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7" name="Google Shape;277;p4"/>
          <p:cNvSpPr/>
          <p:nvPr/>
        </p:nvSpPr>
        <p:spPr>
          <a:xfrm>
            <a:off x="3256188" y="5128942"/>
            <a:ext cx="3039817" cy="64698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Surtos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a:t>
            </a:r>
            <a:r>
              <a:rPr lang="en-US" sz="1600" dirty="0">
                <a:solidFill>
                  <a:prstClr val="black"/>
                </a:solidFill>
                <a:latin typeface="Arial"/>
                <a:ea typeface="Arial"/>
                <a:cs typeface="Arial"/>
                <a:sym typeface="Arial"/>
              </a:rPr>
              <a:t>e</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bola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na</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África Central 2018-2023</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8" name="Google Shape;278;p4"/>
          <p:cNvSpPr/>
          <p:nvPr/>
        </p:nvSpPr>
        <p:spPr>
          <a:xfrm>
            <a:off x="8105178" y="4870565"/>
            <a:ext cx="3373889" cy="646941"/>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ctr"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Surtos</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de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sarampo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em</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todo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b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b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o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mundo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9" name="Google Shape;279;p4"/>
          <p:cNvSpPr/>
          <p:nvPr/>
        </p:nvSpPr>
        <p:spPr>
          <a:xfrm>
            <a:off x="8105179" y="5552949"/>
            <a:ext cx="3373890" cy="646986"/>
          </a:xfrm>
          <a:prstGeom prst="roundRect">
            <a:avLst>
              <a:gd name="adj" fmla="val 16667"/>
            </a:avLst>
          </a:prstGeom>
          <a:noFill/>
          <a:ln w="38100" cap="flat" cmpd="sng">
            <a:solidFill>
              <a:srgbClr val="00953A"/>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Clusters de COVID-19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em</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todo</a:t>
            </a: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 </a:t>
            </a:r>
            <a:b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b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o </a:t>
            </a:r>
            <a:r>
              <a:rPr kumimoji="0" lang="en-US" sz="1600" b="0" i="0" u="none" strike="noStrike" kern="1200" cap="none" spc="0" normalizeH="0" baseline="0" noProof="0" dirty="0" err="1">
                <a:ln>
                  <a:noFill/>
                </a:ln>
                <a:solidFill>
                  <a:prstClr val="black"/>
                </a:solidFill>
                <a:effectLst/>
                <a:uLnTx/>
                <a:uFillTx/>
                <a:latin typeface="Arial"/>
                <a:ea typeface="Arial"/>
                <a:cs typeface="Arial"/>
                <a:sym typeface="Arial"/>
              </a:rPr>
              <a:t>mundo</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80" name="Google Shape;280;p4"/>
          <p:cNvSpPr txBox="1"/>
          <p:nvPr/>
        </p:nvSpPr>
        <p:spPr>
          <a:xfrm>
            <a:off x="393971" y="5916919"/>
            <a:ext cx="8945972" cy="830956"/>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Que outros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surtos</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ocorreram</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recentemente</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 </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O que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os</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tornou</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400" b="0" i="0" u="none" strike="noStrike" kern="1200" cap="none" spc="0" normalizeH="0" baseline="0" noProof="0" dirty="0" err="1">
                <a:ln>
                  <a:noFill/>
                </a:ln>
                <a:solidFill>
                  <a:prstClr val="black"/>
                </a:solidFill>
                <a:effectLst/>
                <a:uLnTx/>
                <a:uFillTx/>
                <a:latin typeface="Arial"/>
                <a:ea typeface="Arial"/>
                <a:cs typeface="Arial"/>
                <a:sym typeface="Arial"/>
              </a:rPr>
              <a:t>surtos</a:t>
            </a:r>
            <a:r>
              <a:rPr kumimoji="0" lang="en-US" sz="2400" b="0" i="0" u="none" strike="noStrike" kern="1200" cap="none" spc="0" normalizeH="0" baseline="0" noProof="0" dirty="0">
                <a:ln>
                  <a:noFill/>
                </a:ln>
                <a:solidFill>
                  <a:prstClr val="black"/>
                </a:solidFill>
                <a:effectLst/>
                <a:uLnTx/>
                <a:uFillTx/>
                <a:latin typeface="Arial"/>
                <a:ea typeface="Arial"/>
                <a:cs typeface="Arial"/>
                <a:sym typeface="Arial"/>
              </a:rPr>
              <a:t>"?</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281" name="Google Shape;281;p4"/>
          <p:cNvCxnSpPr/>
          <p:nvPr/>
        </p:nvCxnSpPr>
        <p:spPr>
          <a:xfrm>
            <a:off x="8105179" y="2005650"/>
            <a:ext cx="0" cy="0"/>
          </a:xfrm>
          <a:prstGeom prst="straightConnector1">
            <a:avLst/>
          </a:prstGeom>
          <a:noFill/>
          <a:ln w="9525" cap="flat" cmpd="sng">
            <a:solidFill>
              <a:schemeClr val="accent1"/>
            </a:solidFill>
            <a:prstDash val="solid"/>
            <a:miter lim="800000"/>
            <a:headEnd type="none" w="sm" len="sm"/>
            <a:tailEnd type="triangle" w="med" len="med"/>
          </a:ln>
        </p:spPr>
      </p:cxnSp>
      <p:sp>
        <p:nvSpPr>
          <p:cNvPr id="2" name="Title 1">
            <a:extLst>
              <a:ext uri="{FF2B5EF4-FFF2-40B4-BE49-F238E27FC236}">
                <a16:creationId xmlns:a16="http://schemas.microsoft.com/office/drawing/2014/main" id="{52BB4CD5-2FC3-4230-F499-40D51AC48BED}"/>
              </a:ext>
            </a:extLst>
          </p:cNvPr>
          <p:cNvSpPr>
            <a:spLocks noGrp="1"/>
          </p:cNvSpPr>
          <p:nvPr>
            <p:ph type="title"/>
          </p:nvPr>
        </p:nvSpPr>
        <p:spPr/>
        <p:txBody>
          <a:bodyPr/>
          <a:lstStyle/>
          <a:p>
            <a:r>
              <a:rPr lang="en-US" dirty="0" err="1"/>
              <a:t>Surtos</a:t>
            </a:r>
            <a:r>
              <a:rPr lang="en-US" dirty="0"/>
              <a:t> </a:t>
            </a:r>
            <a:r>
              <a:rPr lang="en-US" dirty="0" err="1"/>
              <a:t>nas</a:t>
            </a:r>
            <a:r>
              <a:rPr lang="en-US" dirty="0"/>
              <a:t> </a:t>
            </a:r>
            <a:r>
              <a:rPr lang="en-US" dirty="0" err="1"/>
              <a:t>notícias</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7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 grpId="0" animBg="1"/>
      <p:bldP spid="273" grpId="0" animBg="1"/>
      <p:bldP spid="274" grpId="0" animBg="1"/>
      <p:bldP spid="275" grpId="0" animBg="1"/>
      <p:bldP spid="276" grpId="0" animBg="1"/>
      <p:bldP spid="277" grpId="0" animBg="1"/>
      <p:bldP spid="278" grpId="0" animBg="1"/>
      <p:bldP spid="27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8" name="Google Shape;288;p5"/>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just" rtl="0">
              <a:lnSpc>
                <a:spcPct val="100000"/>
              </a:lnSpc>
              <a:spcBef>
                <a:spcPts val="0"/>
              </a:spcBef>
              <a:spcAft>
                <a:spcPts val="0"/>
              </a:spcAft>
              <a:buClr>
                <a:srgbClr val="00820C"/>
              </a:buClr>
              <a:buSzPts val="2800"/>
              <a:buNone/>
            </a:pPr>
            <a:r>
              <a:rPr lang="en-US" b="1" dirty="0" err="1">
                <a:solidFill>
                  <a:srgbClr val="00820C"/>
                </a:solidFill>
              </a:rPr>
              <a:t>Surto</a:t>
            </a:r>
            <a:r>
              <a:rPr lang="en-US" b="1" dirty="0">
                <a:solidFill>
                  <a:srgbClr val="00820C"/>
                </a:solidFill>
              </a:rPr>
              <a:t>: </a:t>
            </a:r>
            <a:r>
              <a:rPr lang="en-US" dirty="0" err="1"/>
              <a:t>O</a:t>
            </a:r>
            <a:r>
              <a:rPr lang="en-US" b="0" dirty="0" err="1"/>
              <a:t>corrência</a:t>
            </a:r>
            <a:r>
              <a:rPr lang="en-US" b="0" dirty="0"/>
              <a:t> de </a:t>
            </a:r>
            <a:r>
              <a:rPr lang="en-US" b="0" dirty="0" err="1"/>
              <a:t>mais</a:t>
            </a:r>
            <a:r>
              <a:rPr lang="en-US" b="0" dirty="0"/>
              <a:t> </a:t>
            </a:r>
            <a:r>
              <a:rPr lang="en-US" b="0" dirty="0" err="1"/>
              <a:t>casos</a:t>
            </a:r>
            <a:r>
              <a:rPr lang="en-US" b="0" dirty="0"/>
              <a:t> de </a:t>
            </a:r>
            <a:r>
              <a:rPr lang="en-US" b="0" dirty="0" err="1"/>
              <a:t>uma</a:t>
            </a:r>
            <a:r>
              <a:rPr lang="en-US" b="0" dirty="0"/>
              <a:t> </a:t>
            </a:r>
            <a:r>
              <a:rPr lang="en-US" b="0" dirty="0" err="1"/>
              <a:t>doença</a:t>
            </a:r>
            <a:r>
              <a:rPr lang="en-US" b="0" dirty="0"/>
              <a:t> do que o </a:t>
            </a:r>
            <a:r>
              <a:rPr lang="en-US" b="0" dirty="0" err="1"/>
              <a:t>esperado</a:t>
            </a:r>
            <a:r>
              <a:rPr lang="en-US" b="0" dirty="0"/>
              <a:t> para um </a:t>
            </a:r>
            <a:r>
              <a:rPr lang="en-US" b="0" dirty="0" err="1"/>
              <a:t>determinado</a:t>
            </a:r>
            <a:r>
              <a:rPr lang="en-US" b="0" dirty="0"/>
              <a:t> local e </a:t>
            </a:r>
            <a:r>
              <a:rPr lang="en-US" b="0" dirty="0" err="1"/>
              <a:t>momento</a:t>
            </a:r>
            <a:endParaRPr dirty="0"/>
          </a:p>
          <a:p>
            <a:pPr marL="228600" lvl="0" indent="-50800" algn="l" rtl="0">
              <a:lnSpc>
                <a:spcPct val="100000"/>
              </a:lnSpc>
              <a:spcBef>
                <a:spcPts val="1000"/>
              </a:spcBef>
              <a:spcAft>
                <a:spcPts val="0"/>
              </a:spcAft>
              <a:buClr>
                <a:schemeClr val="dk1"/>
              </a:buClr>
              <a:buSzPts val="2800"/>
              <a:buNone/>
            </a:pPr>
            <a:endParaRPr b="0" dirty="0">
              <a:solidFill>
                <a:schemeClr val="accent5"/>
              </a:solidFill>
            </a:endParaRPr>
          </a:p>
        </p:txBody>
      </p:sp>
      <p:sp>
        <p:nvSpPr>
          <p:cNvPr id="3" name="Title 2">
            <a:extLst>
              <a:ext uri="{FF2B5EF4-FFF2-40B4-BE49-F238E27FC236}">
                <a16:creationId xmlns:a16="http://schemas.microsoft.com/office/drawing/2014/main" id="{13791589-1EAE-44A1-BC6E-E9E86F2F9C05}"/>
              </a:ext>
            </a:extLst>
          </p:cNvPr>
          <p:cNvSpPr>
            <a:spLocks noGrp="1"/>
          </p:cNvSpPr>
          <p:nvPr>
            <p:ph type="title"/>
          </p:nvPr>
        </p:nvSpPr>
        <p:spPr/>
        <p:txBody>
          <a:bodyPr/>
          <a:lstStyle/>
          <a:p>
            <a:r>
              <a:rPr lang="en-US" dirty="0"/>
              <a:t>O que é um </a:t>
            </a:r>
            <a:r>
              <a:rPr lang="en-US" dirty="0" err="1"/>
              <a:t>surto</a:t>
            </a:r>
            <a:r>
              <a:rPr lang="en-US" dirty="0"/>
              <a:t>?</a:t>
            </a:r>
            <a:br>
              <a:rPr lang="en-US" dirty="0"/>
            </a:br>
            <a:endParaRPr lang="pt-BR" dirty="0"/>
          </a:p>
        </p:txBody>
      </p:sp>
      <p:cxnSp>
        <p:nvCxnSpPr>
          <p:cNvPr id="289" name="Google Shape;289;p5"/>
          <p:cNvCxnSpPr/>
          <p:nvPr/>
        </p:nvCxnSpPr>
        <p:spPr>
          <a:xfrm>
            <a:off x="3429000" y="2949623"/>
            <a:ext cx="0" cy="2828244"/>
          </a:xfrm>
          <a:prstGeom prst="straightConnector1">
            <a:avLst/>
          </a:prstGeom>
          <a:noFill/>
          <a:ln w="9525" cap="flat" cmpd="sng">
            <a:solidFill>
              <a:srgbClr val="000000"/>
            </a:solidFill>
            <a:prstDash val="solid"/>
            <a:round/>
            <a:headEnd type="none" w="med" len="med"/>
            <a:tailEnd type="none" w="med" len="med"/>
          </a:ln>
        </p:spPr>
      </p:cxnSp>
      <p:cxnSp>
        <p:nvCxnSpPr>
          <p:cNvPr id="290" name="Google Shape;290;p5"/>
          <p:cNvCxnSpPr/>
          <p:nvPr/>
        </p:nvCxnSpPr>
        <p:spPr>
          <a:xfrm>
            <a:off x="3429000" y="5777867"/>
            <a:ext cx="5562600" cy="1336"/>
          </a:xfrm>
          <a:prstGeom prst="straightConnector1">
            <a:avLst/>
          </a:prstGeom>
          <a:noFill/>
          <a:ln w="9525" cap="flat" cmpd="sng">
            <a:solidFill>
              <a:srgbClr val="000000"/>
            </a:solidFill>
            <a:prstDash val="solid"/>
            <a:round/>
            <a:headEnd type="none" w="med" len="med"/>
            <a:tailEnd type="none" w="med" len="med"/>
          </a:ln>
        </p:spPr>
      </p:cxnSp>
      <p:sp>
        <p:nvSpPr>
          <p:cNvPr id="291" name="Google Shape;291;p5"/>
          <p:cNvSpPr/>
          <p:nvPr/>
        </p:nvSpPr>
        <p:spPr>
          <a:xfrm>
            <a:off x="3733800" y="3086100"/>
            <a:ext cx="5029200" cy="2828244"/>
          </a:xfrm>
          <a:custGeom>
            <a:avLst/>
            <a:gdLst/>
            <a:ahLst/>
            <a:cxnLst/>
            <a:rect l="l" t="t" r="r" b="b"/>
            <a:pathLst>
              <a:path w="3216" h="1832" extrusionOk="0">
                <a:moveTo>
                  <a:pt x="0" y="1592"/>
                </a:moveTo>
                <a:cubicBezTo>
                  <a:pt x="120" y="1516"/>
                  <a:pt x="240" y="1440"/>
                  <a:pt x="336" y="1448"/>
                </a:cubicBezTo>
                <a:cubicBezTo>
                  <a:pt x="432" y="1456"/>
                  <a:pt x="480" y="1640"/>
                  <a:pt x="576" y="1640"/>
                </a:cubicBezTo>
                <a:cubicBezTo>
                  <a:pt x="672" y="1640"/>
                  <a:pt x="824" y="1456"/>
                  <a:pt x="912" y="1448"/>
                </a:cubicBezTo>
                <a:cubicBezTo>
                  <a:pt x="1000" y="1440"/>
                  <a:pt x="1048" y="1584"/>
                  <a:pt x="1104" y="1592"/>
                </a:cubicBezTo>
                <a:cubicBezTo>
                  <a:pt x="1160" y="1600"/>
                  <a:pt x="1176" y="1496"/>
                  <a:pt x="1248" y="1496"/>
                </a:cubicBezTo>
                <a:cubicBezTo>
                  <a:pt x="1320" y="1496"/>
                  <a:pt x="1448" y="1608"/>
                  <a:pt x="1536" y="1592"/>
                </a:cubicBezTo>
                <a:cubicBezTo>
                  <a:pt x="1624" y="1576"/>
                  <a:pt x="1696" y="1408"/>
                  <a:pt x="1776" y="1400"/>
                </a:cubicBezTo>
                <a:cubicBezTo>
                  <a:pt x="1856" y="1392"/>
                  <a:pt x="1920" y="1776"/>
                  <a:pt x="2016" y="1544"/>
                </a:cubicBezTo>
                <a:cubicBezTo>
                  <a:pt x="2112" y="1312"/>
                  <a:pt x="2224" y="0"/>
                  <a:pt x="2352" y="8"/>
                </a:cubicBezTo>
                <a:cubicBezTo>
                  <a:pt x="2480" y="16"/>
                  <a:pt x="2672" y="1352"/>
                  <a:pt x="2784" y="1592"/>
                </a:cubicBezTo>
                <a:cubicBezTo>
                  <a:pt x="2896" y="1832"/>
                  <a:pt x="2952" y="1448"/>
                  <a:pt x="3024" y="1448"/>
                </a:cubicBezTo>
                <a:cubicBezTo>
                  <a:pt x="3096" y="1448"/>
                  <a:pt x="3184" y="1568"/>
                  <a:pt x="3216" y="1592"/>
                </a:cubicBezTo>
              </a:path>
            </a:pathLst>
          </a:custGeom>
          <a:noFill/>
          <a:ln w="50800" cap="flat" cmpd="sng">
            <a:solidFill>
              <a:srgbClr val="00820C"/>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Arial"/>
              <a:ea typeface="Arial"/>
              <a:cs typeface="Arial"/>
              <a:sym typeface="Arial"/>
            </a:endParaRPr>
          </a:p>
        </p:txBody>
      </p:sp>
      <p:sp>
        <p:nvSpPr>
          <p:cNvPr id="292" name="Google Shape;292;p5"/>
          <p:cNvSpPr txBox="1"/>
          <p:nvPr/>
        </p:nvSpPr>
        <p:spPr>
          <a:xfrm>
            <a:off x="3429000" y="4688795"/>
            <a:ext cx="3009900" cy="366713"/>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
                <a:srgbClr val="000000"/>
              </a:buClr>
              <a:buSzPts val="1800"/>
              <a:buFont typeface="Noto Sans Symbols"/>
              <a:buNone/>
              <a:tabLst/>
              <a:defRPr/>
            </a:pPr>
            <a:r>
              <a:rPr kumimoji="0" lang="en-US" sz="1800" b="1" i="0" u="none" strike="noStrike" kern="1200" cap="none" spc="0" normalizeH="0" baseline="0" noProof="0">
                <a:ln>
                  <a:noFill/>
                </a:ln>
                <a:solidFill>
                  <a:srgbClr val="000000"/>
                </a:solidFill>
                <a:effectLst/>
                <a:uLnTx/>
                <a:uFillTx/>
                <a:latin typeface="Arial"/>
                <a:ea typeface="Arial"/>
                <a:cs typeface="Arial"/>
                <a:sym typeface="Arial"/>
              </a:rPr>
              <a:t>Habitual, esperado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sp>
        <p:nvSpPr>
          <p:cNvPr id="293" name="Google Shape;293;p5"/>
          <p:cNvSpPr txBox="1"/>
          <p:nvPr/>
        </p:nvSpPr>
        <p:spPr>
          <a:xfrm rot="-5400000">
            <a:off x="1595918" y="4173383"/>
            <a:ext cx="2828244" cy="380721"/>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
                <a:srgbClr val="000000"/>
              </a:buClr>
              <a:buSzPts val="1800"/>
              <a:buFont typeface="Noto Sans Symbols"/>
              <a:buNone/>
              <a:tabLst/>
              <a:defRPr/>
            </a:pPr>
            <a:r>
              <a:rPr kumimoji="0" lang="en-US" sz="1800" b="1" i="0" u="none" strike="noStrike" kern="1200" cap="none" spc="0" normalizeH="0" baseline="0" noProof="0" dirty="0">
                <a:ln>
                  <a:noFill/>
                </a:ln>
                <a:solidFill>
                  <a:srgbClr val="000000"/>
                </a:solidFill>
                <a:effectLst/>
                <a:uLnTx/>
                <a:uFillTx/>
                <a:latin typeface="Arial"/>
                <a:ea typeface="Arial"/>
                <a:cs typeface="Arial"/>
                <a:sym typeface="Arial"/>
              </a:rPr>
              <a:t># Casos</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94" name="Google Shape;294;p5"/>
          <p:cNvSpPr txBox="1"/>
          <p:nvPr/>
        </p:nvSpPr>
        <p:spPr>
          <a:xfrm>
            <a:off x="3505200" y="5990545"/>
            <a:ext cx="990600" cy="366713"/>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
                <a:srgbClr val="000000"/>
              </a:buClr>
              <a:buSzPts val="1800"/>
              <a:buFont typeface="Noto Sans Symbols"/>
              <a:buNone/>
              <a:tabLst/>
              <a:defRPr/>
            </a:pPr>
            <a:r>
              <a:rPr kumimoji="0" lang="en-US" sz="1800" b="1" i="0" u="none" strike="noStrike" kern="1200" cap="none" spc="0" normalizeH="0" baseline="0" noProof="0">
                <a:ln>
                  <a:noFill/>
                </a:ln>
                <a:solidFill>
                  <a:srgbClr val="000000"/>
                </a:solidFill>
                <a:effectLst/>
                <a:uLnTx/>
                <a:uFillTx/>
                <a:latin typeface="Arial"/>
                <a:ea typeface="Arial"/>
                <a:cs typeface="Arial"/>
                <a:sym typeface="Arial"/>
              </a:rPr>
              <a:t>Tempo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295" name="Google Shape;295;p5"/>
          <p:cNvCxnSpPr/>
          <p:nvPr/>
        </p:nvCxnSpPr>
        <p:spPr>
          <a:xfrm>
            <a:off x="4343400" y="6215969"/>
            <a:ext cx="3886200" cy="0"/>
          </a:xfrm>
          <a:prstGeom prst="straightConnector1">
            <a:avLst/>
          </a:prstGeom>
          <a:noFill/>
          <a:ln w="31750" cap="flat" cmpd="sng">
            <a:solidFill>
              <a:srgbClr val="000000"/>
            </a:solidFill>
            <a:prstDash val="solid"/>
            <a:round/>
            <a:headEnd type="none" w="med" len="med"/>
            <a:tailEnd type="triangle" w="med" len="med"/>
          </a:ln>
        </p:spPr>
      </p:cxnSp>
      <p:sp>
        <p:nvSpPr>
          <p:cNvPr id="296" name="Google Shape;296;p5"/>
          <p:cNvSpPr/>
          <p:nvPr/>
        </p:nvSpPr>
        <p:spPr>
          <a:xfrm>
            <a:off x="6512450" y="3091770"/>
            <a:ext cx="457207" cy="2204131"/>
          </a:xfrm>
          <a:prstGeom prst="leftBrace">
            <a:avLst>
              <a:gd name="adj1" fmla="val 8333"/>
              <a:gd name="adj2" fmla="val 50000"/>
            </a:avLst>
          </a:prstGeom>
          <a:noFill/>
          <a:ln w="28575" cap="flat" cmpd="sng">
            <a:solidFill>
              <a:srgbClr val="000000"/>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sz="1000" b="0" i="0" u="none" strike="noStrike" kern="1200" cap="none" spc="0" normalizeH="0" baseline="0" noProof="0">
              <a:ln>
                <a:noFill/>
              </a:ln>
              <a:solidFill>
                <a:srgbClr val="000000"/>
              </a:solidFill>
              <a:effectLst/>
              <a:uLnTx/>
              <a:uFillTx/>
              <a:latin typeface="Calibri"/>
              <a:ea typeface="Calibri"/>
              <a:cs typeface="Calibri"/>
              <a:sym typeface="Calibri"/>
            </a:endParaRPr>
          </a:p>
        </p:txBody>
      </p:sp>
      <p:sp>
        <p:nvSpPr>
          <p:cNvPr id="297" name="Google Shape;297;p5"/>
          <p:cNvSpPr txBox="1"/>
          <p:nvPr/>
        </p:nvSpPr>
        <p:spPr>
          <a:xfrm>
            <a:off x="3751914" y="3670459"/>
            <a:ext cx="3217743" cy="646290"/>
          </a:xfrm>
          <a:prstGeom prst="rect">
            <a:avLst/>
          </a:prstGeom>
          <a:noFill/>
          <a:ln>
            <a:noFill/>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
                <a:srgbClr val="000000"/>
              </a:buClr>
              <a:buSzPts val="1800"/>
              <a:buFont typeface="Noto Sans Symbols"/>
              <a:buNone/>
              <a:tabLst/>
              <a:defRPr/>
            </a:pPr>
            <a:r>
              <a:rPr kumimoji="0" lang="en-US" sz="1800" b="1" i="0" u="none" strike="noStrike" kern="1200" cap="none" spc="0" normalizeH="0" baseline="0" noProof="0" dirty="0">
                <a:ln>
                  <a:noFill/>
                </a:ln>
                <a:solidFill>
                  <a:srgbClr val="000000"/>
                </a:solidFill>
                <a:effectLst/>
                <a:uLnTx/>
                <a:uFillTx/>
                <a:latin typeface="Arial"/>
                <a:ea typeface="Arial"/>
                <a:cs typeface="Arial"/>
                <a:sym typeface="Arial"/>
              </a:rPr>
              <a:t>Mais do que o </a:t>
            </a:r>
            <a:br>
              <a:rPr kumimoji="0" lang="en-US" sz="1800" b="1" i="0" u="none" strike="noStrike" kern="1200" cap="none" spc="0" normalizeH="0" baseline="0" noProof="0" dirty="0">
                <a:ln>
                  <a:noFill/>
                </a:ln>
                <a:solidFill>
                  <a:srgbClr val="000000"/>
                </a:solidFill>
                <a:effectLst/>
                <a:uLnTx/>
                <a:uFillTx/>
                <a:latin typeface="Arial"/>
                <a:ea typeface="Arial"/>
                <a:cs typeface="Arial"/>
                <a:sym typeface="Arial"/>
              </a:rPr>
            </a:br>
            <a:r>
              <a:rPr kumimoji="0" lang="en-US" sz="1800" b="1" i="0" u="none" strike="noStrike" kern="1200" cap="none" spc="0" normalizeH="0" baseline="0" noProof="0" dirty="0" err="1">
                <a:ln>
                  <a:noFill/>
                </a:ln>
                <a:solidFill>
                  <a:srgbClr val="000000"/>
                </a:solidFill>
                <a:effectLst/>
                <a:uLnTx/>
                <a:uFillTx/>
                <a:latin typeface="Arial"/>
                <a:ea typeface="Arial"/>
                <a:cs typeface="Arial"/>
                <a:sym typeface="Arial"/>
              </a:rPr>
              <a:t>previsto</a:t>
            </a:r>
            <a:r>
              <a:rPr lang="en-US" dirty="0">
                <a:solidFill>
                  <a:prstClr val="black"/>
                </a:solidFill>
                <a:latin typeface="Arial"/>
                <a:sym typeface="Arial"/>
              </a:rPr>
              <a:t> </a:t>
            </a:r>
            <a:r>
              <a:rPr kumimoji="0" lang="en-US" sz="1800" b="1" i="0" u="none" strike="noStrike" kern="1200" cap="none" spc="0" normalizeH="0" baseline="0" noProof="0" dirty="0">
                <a:ln>
                  <a:noFill/>
                </a:ln>
                <a:solidFill>
                  <a:srgbClr val="000000"/>
                </a:solidFill>
                <a:effectLst/>
                <a:uLnTx/>
                <a:uFillTx/>
                <a:latin typeface="Arial"/>
                <a:ea typeface="Arial"/>
                <a:cs typeface="Arial"/>
                <a:sym typeface="Arial"/>
              </a:rPr>
              <a:t>= </a:t>
            </a:r>
            <a:r>
              <a:rPr kumimoji="0" lang="en-US" sz="1800" b="1" i="0" u="none" strike="noStrike" kern="1200" cap="none" spc="0" normalizeH="0" baseline="0" noProof="0" dirty="0" err="1">
                <a:ln>
                  <a:noFill/>
                </a:ln>
                <a:solidFill>
                  <a:srgbClr val="000000"/>
                </a:solidFill>
                <a:effectLst/>
                <a:uLnTx/>
                <a:uFillTx/>
                <a:latin typeface="Arial"/>
                <a:ea typeface="Arial"/>
                <a:cs typeface="Arial"/>
                <a:sym typeface="Arial"/>
              </a:rPr>
              <a:t>Surto</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93">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9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9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9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4" name="Google Shape;304;p6"/>
          <p:cNvSpPr txBox="1">
            <a:spLocks noGrp="1"/>
          </p:cNvSpPr>
          <p:nvPr>
            <p:ph sz="half" idx="2"/>
          </p:nvPr>
        </p:nvSpPr>
        <p:spPr>
          <a:xfrm>
            <a:off x="-949656" y="6479878"/>
            <a:ext cx="10515600" cy="405418"/>
          </a:xfrm>
          <a:prstGeom prst="rect">
            <a:avLst/>
          </a:prstGeom>
          <a:noFill/>
          <a:ln>
            <a:noFill/>
          </a:ln>
        </p:spPr>
        <p:txBody>
          <a:bodyPr spcFirstLastPara="1" wrap="square" lIns="91425" tIns="45700" rIns="91425" bIns="45700" anchor="t" anchorCtr="0">
            <a:noAutofit/>
          </a:bodyPr>
          <a:lstStyle/>
          <a:p>
            <a:pPr marL="0" lvl="0" indent="0" algn="r" rtl="0">
              <a:lnSpc>
                <a:spcPct val="90000"/>
              </a:lnSpc>
              <a:spcBef>
                <a:spcPts val="0"/>
              </a:spcBef>
              <a:spcAft>
                <a:spcPts val="0"/>
              </a:spcAft>
              <a:buClr>
                <a:schemeClr val="dk1"/>
              </a:buClr>
              <a:buSzPts val="1200"/>
              <a:buNone/>
            </a:pPr>
            <a:r>
              <a:rPr lang="pt-BR" sz="1200" dirty="0"/>
              <a:t>Adaptado do IDSR do Botsuana. Semana 46; 2015</a:t>
            </a:r>
            <a:endParaRPr lang="pt-BR" dirty="0"/>
          </a:p>
          <a:p>
            <a:pPr marL="0" lvl="0" indent="0" algn="r" rtl="0">
              <a:lnSpc>
                <a:spcPct val="90000"/>
              </a:lnSpc>
              <a:spcBef>
                <a:spcPts val="1000"/>
              </a:spcBef>
              <a:spcAft>
                <a:spcPts val="0"/>
              </a:spcAft>
              <a:buClr>
                <a:schemeClr val="dk1"/>
              </a:buClr>
              <a:buSzPts val="1200"/>
              <a:buNone/>
            </a:pPr>
            <a:endParaRPr lang="pt-BR" dirty="0"/>
          </a:p>
        </p:txBody>
      </p:sp>
      <p:sp>
        <p:nvSpPr>
          <p:cNvPr id="6" name="Title 5">
            <a:extLst>
              <a:ext uri="{FF2B5EF4-FFF2-40B4-BE49-F238E27FC236}">
                <a16:creationId xmlns:a16="http://schemas.microsoft.com/office/drawing/2014/main" id="{DBCA2131-D8B1-D1FE-DEF6-48D253D38A3E}"/>
              </a:ext>
            </a:extLst>
          </p:cNvPr>
          <p:cNvSpPr>
            <a:spLocks noGrp="1"/>
          </p:cNvSpPr>
          <p:nvPr>
            <p:ph type="title"/>
          </p:nvPr>
        </p:nvSpPr>
        <p:spPr/>
        <p:txBody>
          <a:bodyPr/>
          <a:lstStyle/>
          <a:p>
            <a:r>
              <a:rPr lang="en-US" dirty="0" err="1"/>
              <a:t>Os</a:t>
            </a:r>
            <a:r>
              <a:rPr lang="en-US" dirty="0"/>
              <a:t> </a:t>
            </a:r>
            <a:r>
              <a:rPr lang="en-US" dirty="0" err="1"/>
              <a:t>casos</a:t>
            </a:r>
            <a:r>
              <a:rPr lang="en-US" dirty="0"/>
              <a:t> </a:t>
            </a:r>
            <a:r>
              <a:rPr lang="en-US" dirty="0" err="1"/>
              <a:t>excederam</a:t>
            </a:r>
            <a:r>
              <a:rPr lang="en-US" dirty="0"/>
              <a:t> o </a:t>
            </a:r>
            <a:r>
              <a:rPr lang="en-US" dirty="0" err="1"/>
              <a:t>limite</a:t>
            </a:r>
            <a:r>
              <a:rPr lang="en-US" dirty="0"/>
              <a:t>? (1/2)</a:t>
            </a:r>
            <a:br>
              <a:rPr lang="en-US" dirty="0"/>
            </a:br>
            <a:endParaRPr lang="pt-BR" dirty="0"/>
          </a:p>
        </p:txBody>
      </p:sp>
      <p:graphicFrame>
        <p:nvGraphicFramePr>
          <p:cNvPr id="305" name="Google Shape;305;p6"/>
          <p:cNvGraphicFramePr/>
          <p:nvPr>
            <p:extLst>
              <p:ext uri="{D42A27DB-BD31-4B8C-83A1-F6EECF244321}">
                <p14:modId xmlns:p14="http://schemas.microsoft.com/office/powerpoint/2010/main" val="1543866632"/>
              </p:ext>
            </p:extLst>
          </p:nvPr>
        </p:nvGraphicFramePr>
        <p:xfrm>
          <a:off x="838200" y="1666754"/>
          <a:ext cx="10354519" cy="4595150"/>
        </p:xfrm>
        <a:graphic>
          <a:graphicData uri="http://schemas.openxmlformats.org/drawingml/2006/chart">
            <c:chart xmlns:c="http://schemas.openxmlformats.org/drawingml/2006/chart" xmlns:r="http://schemas.openxmlformats.org/officeDocument/2006/relationships" r:id="rId3"/>
          </a:graphicData>
        </a:graphic>
      </p:graphicFrame>
      <p:grpSp>
        <p:nvGrpSpPr>
          <p:cNvPr id="306" name="Google Shape;306;p6"/>
          <p:cNvGrpSpPr/>
          <p:nvPr/>
        </p:nvGrpSpPr>
        <p:grpSpPr>
          <a:xfrm>
            <a:off x="8309029" y="2647255"/>
            <a:ext cx="1925896" cy="918135"/>
            <a:chOff x="8039907" y="2417493"/>
            <a:chExt cx="1925896" cy="918135"/>
          </a:xfrm>
        </p:grpSpPr>
        <p:cxnSp>
          <p:nvCxnSpPr>
            <p:cNvPr id="307" name="Google Shape;307;p6"/>
            <p:cNvCxnSpPr/>
            <p:nvPr/>
          </p:nvCxnSpPr>
          <p:spPr>
            <a:xfrm flipH="1">
              <a:off x="8039907" y="3070634"/>
              <a:ext cx="370502" cy="264994"/>
            </a:xfrm>
            <a:prstGeom prst="straightConnector1">
              <a:avLst/>
            </a:prstGeom>
            <a:noFill/>
            <a:ln w="38100" cap="flat" cmpd="sng">
              <a:solidFill>
                <a:srgbClr val="C00000"/>
              </a:solidFill>
              <a:prstDash val="solid"/>
              <a:miter lim="800000"/>
              <a:headEnd type="none" w="sm" len="sm"/>
              <a:tailEnd type="triangle" w="med" len="med"/>
            </a:ln>
          </p:spPr>
        </p:cxnSp>
        <p:sp>
          <p:nvSpPr>
            <p:cNvPr id="308" name="Google Shape;308;p6"/>
            <p:cNvSpPr/>
            <p:nvPr/>
          </p:nvSpPr>
          <p:spPr>
            <a:xfrm>
              <a:off x="8377687" y="2417493"/>
              <a:ext cx="1588116" cy="715089"/>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a:ea typeface="Arial"/>
                  <a:cs typeface="Arial"/>
                  <a:sym typeface="Arial"/>
                </a:rPr>
                <a:t>Limiar de ação</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grpSp>
        <p:nvGrpSpPr>
          <p:cNvPr id="309" name="Google Shape;309;p6"/>
          <p:cNvGrpSpPr/>
          <p:nvPr/>
        </p:nvGrpSpPr>
        <p:grpSpPr>
          <a:xfrm>
            <a:off x="5058346" y="3302070"/>
            <a:ext cx="1724419" cy="1609720"/>
            <a:chOff x="5058346" y="3302070"/>
            <a:chExt cx="1724419" cy="1609720"/>
          </a:xfrm>
        </p:grpSpPr>
        <p:cxnSp>
          <p:nvCxnSpPr>
            <p:cNvPr id="310" name="Google Shape;310;p6"/>
            <p:cNvCxnSpPr/>
            <p:nvPr/>
          </p:nvCxnSpPr>
          <p:spPr>
            <a:xfrm>
              <a:off x="5795840" y="4017159"/>
              <a:ext cx="986925" cy="894631"/>
            </a:xfrm>
            <a:prstGeom prst="straightConnector1">
              <a:avLst/>
            </a:prstGeom>
            <a:noFill/>
            <a:ln w="38100" cap="flat" cmpd="sng">
              <a:solidFill>
                <a:schemeClr val="accent1"/>
              </a:solidFill>
              <a:prstDash val="solid"/>
              <a:miter lim="800000"/>
              <a:headEnd type="none" w="sm" len="sm"/>
              <a:tailEnd type="triangle" w="med" len="med"/>
            </a:ln>
          </p:spPr>
        </p:cxnSp>
        <p:sp>
          <p:nvSpPr>
            <p:cNvPr id="311" name="Google Shape;311;p6"/>
            <p:cNvSpPr/>
            <p:nvPr/>
          </p:nvSpPr>
          <p:spPr>
            <a:xfrm>
              <a:off x="5058346" y="3302070"/>
              <a:ext cx="1474989" cy="715089"/>
            </a:xfrm>
            <a:prstGeom prst="roundRect">
              <a:avLst>
                <a:gd name="adj" fmla="val 16667"/>
              </a:avLst>
            </a:prstGeom>
            <a:noFill/>
            <a:ln w="38100" cap="flat" cmpd="sng">
              <a:solidFill>
                <a:srgbClr val="0070C0"/>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a:ea typeface="Arial"/>
                  <a:cs typeface="Arial"/>
                  <a:sym typeface="Arial"/>
                </a:rPr>
                <a:t>Limiar de alerta</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16"/>
        <p:cNvGrpSpPr/>
        <p:nvPr/>
      </p:nvGrpSpPr>
      <p:grpSpPr>
        <a:xfrm>
          <a:off x="0" y="0"/>
          <a:ext cx="0" cy="0"/>
          <a:chOff x="0" y="0"/>
          <a:chExt cx="0" cy="0"/>
        </a:xfrm>
      </p:grpSpPr>
      <p:sp>
        <p:nvSpPr>
          <p:cNvPr id="318" name="Google Shape;318;p7"/>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0" lvl="0" indent="0" algn="ctr" rtl="0">
              <a:lnSpc>
                <a:spcPct val="100000"/>
              </a:lnSpc>
              <a:spcBef>
                <a:spcPts val="0"/>
              </a:spcBef>
              <a:spcAft>
                <a:spcPts val="0"/>
              </a:spcAft>
              <a:buClr>
                <a:schemeClr val="dk1"/>
              </a:buClr>
              <a:buSzPts val="2400"/>
              <a:buNone/>
            </a:pPr>
            <a:r>
              <a:rPr lang="en-US" sz="2200" b="1" dirty="0"/>
              <a:t>Infecções </a:t>
            </a:r>
            <a:r>
              <a:rPr lang="en-US" sz="2200" b="1" i="1" dirty="0"/>
              <a:t>por Salmonella </a:t>
            </a:r>
            <a:r>
              <a:rPr lang="en-US" sz="2200" b="1" dirty="0" err="1"/>
              <a:t>Paratyphi</a:t>
            </a:r>
            <a:r>
              <a:rPr lang="en-US" sz="2200" b="1" dirty="0"/>
              <a:t> A e </a:t>
            </a:r>
            <a:r>
              <a:rPr lang="en-US" sz="2200" b="1" i="1" dirty="0"/>
              <a:t>Salmonella </a:t>
            </a:r>
            <a:r>
              <a:rPr lang="en-US" sz="2200" b="1" dirty="0"/>
              <a:t>Typhi diagnosticadas no Hospital A, Camboja, Janeiro de 2011 - Agosto de 2013</a:t>
            </a:r>
            <a:endParaRPr sz="2200" dirty="0"/>
          </a:p>
        </p:txBody>
      </p:sp>
      <p:sp>
        <p:nvSpPr>
          <p:cNvPr id="3" name="Title 2">
            <a:extLst>
              <a:ext uri="{FF2B5EF4-FFF2-40B4-BE49-F238E27FC236}">
                <a16:creationId xmlns:a16="http://schemas.microsoft.com/office/drawing/2014/main" id="{74837C22-B919-7DDC-EC05-1F5BE92DC98F}"/>
              </a:ext>
            </a:extLst>
          </p:cNvPr>
          <p:cNvSpPr>
            <a:spLocks noGrp="1"/>
          </p:cNvSpPr>
          <p:nvPr>
            <p:ph type="title"/>
          </p:nvPr>
        </p:nvSpPr>
        <p:spPr/>
        <p:txBody>
          <a:bodyPr/>
          <a:lstStyle/>
          <a:p>
            <a:r>
              <a:rPr lang="en-US" dirty="0" err="1"/>
              <a:t>Os</a:t>
            </a:r>
            <a:r>
              <a:rPr lang="en-US" dirty="0"/>
              <a:t> </a:t>
            </a:r>
            <a:r>
              <a:rPr lang="en-US" dirty="0" err="1"/>
              <a:t>casos</a:t>
            </a:r>
            <a:r>
              <a:rPr lang="en-US" dirty="0"/>
              <a:t> </a:t>
            </a:r>
            <a:r>
              <a:rPr lang="en-US" dirty="0" err="1"/>
              <a:t>excederam</a:t>
            </a:r>
            <a:r>
              <a:rPr lang="en-US" dirty="0"/>
              <a:t> o </a:t>
            </a:r>
            <a:r>
              <a:rPr lang="en-US" dirty="0" err="1"/>
              <a:t>limite</a:t>
            </a:r>
            <a:r>
              <a:rPr lang="en-US" dirty="0"/>
              <a:t>? (2/2)</a:t>
            </a:r>
            <a:br>
              <a:rPr lang="en-US" dirty="0"/>
            </a:br>
            <a:endParaRPr lang="pt-BR" dirty="0"/>
          </a:p>
        </p:txBody>
      </p:sp>
      <p:graphicFrame>
        <p:nvGraphicFramePr>
          <p:cNvPr id="319" name="Google Shape;319;p7"/>
          <p:cNvGraphicFramePr/>
          <p:nvPr>
            <p:extLst>
              <p:ext uri="{D42A27DB-BD31-4B8C-83A1-F6EECF244321}">
                <p14:modId xmlns:p14="http://schemas.microsoft.com/office/powerpoint/2010/main" val="3083477887"/>
              </p:ext>
            </p:extLst>
          </p:nvPr>
        </p:nvGraphicFramePr>
        <p:xfrm>
          <a:off x="1972750" y="2280521"/>
          <a:ext cx="7788608" cy="4206240"/>
        </p:xfrm>
        <a:graphic>
          <a:graphicData uri="http://schemas.openxmlformats.org/drawingml/2006/chart">
            <c:chart xmlns:c="http://schemas.openxmlformats.org/drawingml/2006/chart" xmlns:r="http://schemas.openxmlformats.org/officeDocument/2006/relationships" r:id="rId3"/>
          </a:graphicData>
        </a:graphic>
      </p:graphicFrame>
      <p:sp>
        <p:nvSpPr>
          <p:cNvPr id="320" name="Google Shape;320;p7"/>
          <p:cNvSpPr/>
          <p:nvPr/>
        </p:nvSpPr>
        <p:spPr>
          <a:xfrm>
            <a:off x="4551073" y="3362085"/>
            <a:ext cx="2631961" cy="1021556"/>
          </a:xfrm>
          <a:prstGeom prst="roundRect">
            <a:avLst>
              <a:gd name="adj" fmla="val 16667"/>
            </a:avLst>
          </a:prstGeom>
          <a:noFill/>
          <a:ln w="38100" cap="flat" cmpd="sng">
            <a:solidFill>
              <a:srgbClr val="C00000"/>
            </a:solidFill>
            <a:prstDash val="solid"/>
            <a:round/>
            <a:headEnd type="none" w="sm" len="sm"/>
            <a:tailEnd type="none" w="sm" len="sm"/>
          </a:ln>
        </p:spPr>
        <p:txBody>
          <a:bodyPr spcFirstLastPara="1" wrap="square" lIns="91425" tIns="45700" rIns="91425" bIns="45700" anchor="t" anchorCtr="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a:ea typeface="Arial"/>
                <a:cs typeface="Arial"/>
                <a:sym typeface="Arial"/>
              </a:rPr>
              <a:t>Limiar de ação</a:t>
            </a:r>
            <a:r>
              <a:rPr kumimoji="0" lang="en-US" sz="1800" b="0" i="0" u="none" strike="noStrike" kern="1200" cap="none" spc="0" normalizeH="0" baseline="0" noProof="0">
                <a:ln>
                  <a:noFill/>
                </a:ln>
                <a:solidFill>
                  <a:prstClr val="black"/>
                </a:solidFill>
                <a:effectLst/>
                <a:uLnTx/>
                <a:uFillTx/>
                <a:latin typeface="Arial"/>
                <a:ea typeface="Arial"/>
                <a:cs typeface="Arial"/>
                <a:sym typeface="Arial"/>
              </a:rPr>
              <a:t>: 5 casos de </a:t>
            </a:r>
            <a:r>
              <a:rPr kumimoji="0" lang="en-US" sz="1800" b="0" i="1" u="none" strike="noStrike" kern="1200" cap="none" spc="0" normalizeH="0" baseline="0" noProof="0">
                <a:ln>
                  <a:noFill/>
                </a:ln>
                <a:solidFill>
                  <a:prstClr val="black"/>
                </a:solidFill>
                <a:effectLst/>
                <a:uLnTx/>
                <a:uFillTx/>
                <a:latin typeface="Arial"/>
                <a:ea typeface="Arial"/>
                <a:cs typeface="Arial"/>
                <a:sym typeface="Arial"/>
              </a:rPr>
              <a:t>Salmonella </a:t>
            </a:r>
            <a:r>
              <a:rPr kumimoji="0" lang="en-US" sz="1800" b="0" i="0" u="none" strike="noStrike" kern="1200" cap="none" spc="0" normalizeH="0" baseline="0" noProof="0">
                <a:ln>
                  <a:noFill/>
                </a:ln>
                <a:solidFill>
                  <a:prstClr val="black"/>
                </a:solidFill>
                <a:effectLst/>
                <a:uLnTx/>
                <a:uFillTx/>
                <a:latin typeface="Arial"/>
                <a:ea typeface="Arial"/>
                <a:cs typeface="Arial"/>
                <a:sym typeface="Arial"/>
              </a:rPr>
              <a:t>(combinados) por mês</a:t>
            </a:r>
            <a:endParaRPr kumimoji="0" sz="1800" b="0" i="0" u="none" strike="noStrike" kern="1200" cap="none" spc="0" normalizeH="0" baseline="0" noProof="0">
              <a:ln>
                <a:noFill/>
              </a:ln>
              <a:solidFill>
                <a:prstClr val="black"/>
              </a:solidFill>
              <a:effectLst/>
              <a:uLnTx/>
              <a:uFillTx/>
              <a:latin typeface="Arial"/>
              <a:ea typeface="+mn-ea"/>
              <a:cs typeface="+mn-cs"/>
            </a:endParaRPr>
          </a:p>
        </p:txBody>
      </p:sp>
      <p:cxnSp>
        <p:nvCxnSpPr>
          <p:cNvPr id="321" name="Google Shape;321;p7"/>
          <p:cNvCxnSpPr/>
          <p:nvPr/>
        </p:nvCxnSpPr>
        <p:spPr>
          <a:xfrm>
            <a:off x="2816885" y="4864471"/>
            <a:ext cx="6858000" cy="0"/>
          </a:xfrm>
          <a:prstGeom prst="straightConnector1">
            <a:avLst/>
          </a:prstGeom>
          <a:noFill/>
          <a:ln w="38100" cap="flat" cmpd="sng">
            <a:solidFill>
              <a:srgbClr val="C00000"/>
            </a:solidFill>
            <a:prstDash val="lgDash"/>
            <a:miter lim="800000"/>
            <a:headEnd type="none" w="sm" len="sm"/>
            <a:tailEnd type="none" w="sm" len="sm"/>
          </a:ln>
        </p:spPr>
      </p:cxnSp>
      <p:sp>
        <p:nvSpPr>
          <p:cNvPr id="322" name="Google Shape;322;p7"/>
          <p:cNvSpPr txBox="1"/>
          <p:nvPr/>
        </p:nvSpPr>
        <p:spPr>
          <a:xfrm>
            <a:off x="2633472" y="6339723"/>
            <a:ext cx="7041413" cy="338514"/>
          </a:xfrm>
          <a:prstGeom prst="rect">
            <a:avLst/>
          </a:prstGeom>
          <a:noFill/>
          <a:ln>
            <a:noFill/>
          </a:ln>
        </p:spPr>
        <p:txBody>
          <a:bodyPr spcFirstLastPara="1" wrap="square" lIns="91425" tIns="45700" rIns="91425" bIns="45700" anchor="t" anchorCtr="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prstClr val="black"/>
                </a:solidFill>
                <a:effectLst/>
                <a:uLnTx/>
                <a:uFillTx/>
                <a:latin typeface="Arial"/>
                <a:ea typeface="Arial"/>
                <a:cs typeface="Arial"/>
                <a:sym typeface="Arial"/>
              </a:rPr>
              <a:t>2011 				2012 					2013</a:t>
            </a:r>
            <a:endParaRPr kumimoji="0" sz="1800" b="0" i="0" u="none" strike="noStrike" kern="1200" cap="none" spc="0" normalizeH="0" baseline="0" noProof="0" dirty="0">
              <a:ln>
                <a:noFill/>
              </a:ln>
              <a:solidFill>
                <a:prstClr val="black"/>
              </a:solidFill>
              <a:effectLst/>
              <a:uLnTx/>
              <a:uFillTx/>
              <a:latin typeface="Arial"/>
              <a:ea typeface="+mn-ea"/>
              <a:cs typeface="+mn-cs"/>
            </a:endParaRPr>
          </a:p>
        </p:txBody>
      </p:sp>
      <p:cxnSp>
        <p:nvCxnSpPr>
          <p:cNvPr id="323" name="Google Shape;323;p7"/>
          <p:cNvCxnSpPr>
            <a:cxnSpLocks/>
            <a:stCxn id="320" idx="2"/>
          </p:cNvCxnSpPr>
          <p:nvPr/>
        </p:nvCxnSpPr>
        <p:spPr>
          <a:xfrm>
            <a:off x="5867054" y="4383641"/>
            <a:ext cx="0" cy="480830"/>
          </a:xfrm>
          <a:prstGeom prst="straightConnector1">
            <a:avLst/>
          </a:prstGeom>
          <a:noFill/>
          <a:ln w="38100" cap="flat" cmpd="sng">
            <a:solidFill>
              <a:srgbClr val="C00000"/>
            </a:solidFill>
            <a:prstDash val="solid"/>
            <a:miter lim="800000"/>
            <a:headEnd type="none" w="sm" len="sm"/>
            <a:tailEnd type="triangle" w="med" len="med"/>
          </a:ln>
        </p:spPr>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30" name="Google Shape;330;p8"/>
          <p:cNvSpPr txBox="1">
            <a:spLocks noGrp="1"/>
          </p:cNvSpPr>
          <p:nvPr>
            <p:ph sz="half" idx="2"/>
          </p:nvPr>
        </p:nvSpPr>
        <p:spPr>
          <a:prstGeom prst="rect">
            <a:avLst/>
          </a:prstGeom>
          <a:noFill/>
          <a:ln>
            <a:noFill/>
          </a:ln>
        </p:spPr>
        <p:txBody>
          <a:bodyPr spcFirstLastPara="1" wrap="square" lIns="91425" tIns="45700" rIns="91425" bIns="45700" anchor="t" anchorCtr="0">
            <a:noAutofit/>
          </a:bodyPr>
          <a:lstStyle/>
          <a:p>
            <a:pPr marL="287020" lvl="0" indent="-287020" rtl="0">
              <a:lnSpc>
                <a:spcPct val="100000"/>
              </a:lnSpc>
              <a:spcBef>
                <a:spcPts val="0"/>
              </a:spcBef>
              <a:spcAft>
                <a:spcPts val="0"/>
              </a:spcAft>
              <a:buClr>
                <a:schemeClr val="dk1"/>
              </a:buClr>
              <a:buSzPts val="2800"/>
              <a:buChar char="•"/>
            </a:pPr>
            <a:r>
              <a:rPr lang="en-US" dirty="0" err="1"/>
              <a:t>Revisão</a:t>
            </a:r>
            <a:r>
              <a:rPr lang="en-US" dirty="0"/>
              <a:t> dos dados de </a:t>
            </a:r>
            <a:r>
              <a:rPr lang="en-US" dirty="0" err="1"/>
              <a:t>vigilância</a:t>
            </a:r>
            <a:endParaRPr dirty="0"/>
          </a:p>
          <a:p>
            <a:pPr marL="287020" lvl="0" indent="-287020" rtl="0">
              <a:lnSpc>
                <a:spcPct val="100000"/>
              </a:lnSpc>
              <a:spcBef>
                <a:spcPts val="1200"/>
              </a:spcBef>
              <a:spcAft>
                <a:spcPts val="0"/>
              </a:spcAft>
              <a:buClr>
                <a:schemeClr val="dk1"/>
              </a:buClr>
              <a:buSzPts val="2800"/>
              <a:buChar char="•"/>
            </a:pPr>
            <a:r>
              <a:rPr lang="en-US" dirty="0" err="1"/>
              <a:t>Alerta</a:t>
            </a:r>
            <a:r>
              <a:rPr lang="en-US" dirty="0"/>
              <a:t> do </a:t>
            </a:r>
            <a:r>
              <a:rPr lang="en-US" dirty="0" err="1"/>
              <a:t>clínico</a:t>
            </a:r>
            <a:r>
              <a:rPr lang="en-US" dirty="0"/>
              <a:t> </a:t>
            </a:r>
            <a:r>
              <a:rPr lang="en-US" dirty="0" err="1"/>
              <a:t>ou</a:t>
            </a:r>
            <a:r>
              <a:rPr lang="en-US" dirty="0"/>
              <a:t> </a:t>
            </a:r>
            <a:r>
              <a:rPr lang="en-US" dirty="0" err="1"/>
              <a:t>veterinário</a:t>
            </a:r>
            <a:r>
              <a:rPr lang="en-US" dirty="0"/>
              <a:t> para um </a:t>
            </a:r>
            <a:r>
              <a:rPr lang="en-US" dirty="0" err="1"/>
              <a:t>diagnóstico</a:t>
            </a:r>
            <a:r>
              <a:rPr lang="en-US" dirty="0"/>
              <a:t> </a:t>
            </a:r>
            <a:r>
              <a:rPr lang="en-US" dirty="0" err="1"/>
              <a:t>ou</a:t>
            </a:r>
            <a:r>
              <a:rPr lang="en-US" dirty="0"/>
              <a:t> </a:t>
            </a:r>
            <a:r>
              <a:rPr lang="en-US" dirty="0" err="1"/>
              <a:t>aglomerado</a:t>
            </a:r>
            <a:r>
              <a:rPr lang="en-US" dirty="0"/>
              <a:t> </a:t>
            </a:r>
            <a:r>
              <a:rPr lang="en-US" dirty="0" err="1"/>
              <a:t>incomum</a:t>
            </a:r>
            <a:r>
              <a:rPr lang="en-US" dirty="0"/>
              <a:t> de </a:t>
            </a:r>
            <a:r>
              <a:rPr lang="en-US" dirty="0" err="1"/>
              <a:t>casos</a:t>
            </a:r>
            <a:endParaRPr dirty="0"/>
          </a:p>
          <a:p>
            <a:pPr marL="287020" lvl="0" indent="-287020" rtl="0">
              <a:lnSpc>
                <a:spcPct val="100000"/>
              </a:lnSpc>
              <a:spcBef>
                <a:spcPts val="1200"/>
              </a:spcBef>
              <a:spcAft>
                <a:spcPts val="0"/>
              </a:spcAft>
              <a:buClr>
                <a:schemeClr val="dk1"/>
              </a:buClr>
              <a:buSzPts val="2800"/>
              <a:buChar char="•"/>
            </a:pPr>
            <a:r>
              <a:rPr lang="en-US" dirty="0" err="1"/>
              <a:t>Relatórios</a:t>
            </a:r>
            <a:r>
              <a:rPr lang="en-US" dirty="0"/>
              <a:t> de </a:t>
            </a:r>
            <a:r>
              <a:rPr lang="en-US" dirty="0" err="1"/>
              <a:t>laboratório</a:t>
            </a:r>
            <a:endParaRPr dirty="0"/>
          </a:p>
          <a:p>
            <a:pPr marL="287020" lvl="0" indent="-287020" rtl="0">
              <a:lnSpc>
                <a:spcPct val="100000"/>
              </a:lnSpc>
              <a:spcBef>
                <a:spcPts val="1200"/>
              </a:spcBef>
              <a:spcAft>
                <a:spcPts val="0"/>
              </a:spcAft>
              <a:buClr>
                <a:schemeClr val="dk1"/>
              </a:buClr>
              <a:buSzPts val="2800"/>
              <a:buChar char="•"/>
            </a:pPr>
            <a:r>
              <a:rPr lang="en-US" dirty="0" err="1"/>
              <a:t>Aumento</a:t>
            </a:r>
            <a:r>
              <a:rPr lang="en-US" dirty="0"/>
              <a:t> da </a:t>
            </a:r>
            <a:r>
              <a:rPr lang="en-US" dirty="0" err="1"/>
              <a:t>vigilância</a:t>
            </a:r>
            <a:r>
              <a:rPr lang="en-US" dirty="0"/>
              <a:t> </a:t>
            </a:r>
            <a:r>
              <a:rPr lang="en-US" dirty="0" err="1"/>
              <a:t>após</a:t>
            </a:r>
            <a:r>
              <a:rPr lang="en-US" dirty="0"/>
              <a:t> </a:t>
            </a:r>
            <a:r>
              <a:rPr lang="en-US" dirty="0" err="1"/>
              <a:t>acontecimentos</a:t>
            </a:r>
            <a:r>
              <a:rPr lang="en-US" dirty="0"/>
              <a:t> que </a:t>
            </a:r>
            <a:r>
              <a:rPr lang="en-US" dirty="0" err="1"/>
              <a:t>afetam</a:t>
            </a:r>
            <a:r>
              <a:rPr lang="en-US" dirty="0"/>
              <a:t> </a:t>
            </a:r>
            <a:br>
              <a:rPr lang="en-US" dirty="0"/>
            </a:br>
            <a:r>
              <a:rPr lang="en-US" dirty="0"/>
              <a:t>o </a:t>
            </a:r>
            <a:r>
              <a:rPr lang="en-US" dirty="0" err="1"/>
              <a:t>ambiente</a:t>
            </a:r>
            <a:r>
              <a:rPr lang="en-US" dirty="0"/>
              <a:t> </a:t>
            </a:r>
            <a:endParaRPr dirty="0"/>
          </a:p>
          <a:p>
            <a:pPr marL="287020" lvl="0" indent="-287020" rtl="0">
              <a:lnSpc>
                <a:spcPct val="100000"/>
              </a:lnSpc>
              <a:spcBef>
                <a:spcPts val="1200"/>
              </a:spcBef>
              <a:spcAft>
                <a:spcPts val="0"/>
              </a:spcAft>
              <a:buClr>
                <a:schemeClr val="dk1"/>
              </a:buClr>
              <a:buSzPts val="2800"/>
              <a:buChar char="•"/>
            </a:pPr>
            <a:r>
              <a:rPr lang="en-US" dirty="0" err="1"/>
              <a:t>Relatórios</a:t>
            </a:r>
            <a:r>
              <a:rPr lang="en-US" dirty="0"/>
              <a:t> </a:t>
            </a:r>
            <a:r>
              <a:rPr lang="en-US" dirty="0" err="1"/>
              <a:t>públicos</a:t>
            </a:r>
            <a:endParaRPr dirty="0"/>
          </a:p>
          <a:p>
            <a:pPr marL="287020" lvl="0" indent="-287020" rtl="0">
              <a:lnSpc>
                <a:spcPct val="100000"/>
              </a:lnSpc>
              <a:spcBef>
                <a:spcPts val="1200"/>
              </a:spcBef>
              <a:spcAft>
                <a:spcPts val="0"/>
              </a:spcAft>
              <a:buClr>
                <a:schemeClr val="dk1"/>
              </a:buClr>
              <a:buSzPts val="2800"/>
              <a:buChar char="•"/>
            </a:pPr>
            <a:r>
              <a:rPr lang="en-US" dirty="0" err="1"/>
              <a:t>Relatos</a:t>
            </a:r>
            <a:r>
              <a:rPr lang="en-US" dirty="0"/>
              <a:t> dos </a:t>
            </a:r>
            <a:r>
              <a:rPr lang="en-US" dirty="0" err="1"/>
              <a:t>meios</a:t>
            </a:r>
            <a:r>
              <a:rPr lang="en-US" dirty="0"/>
              <a:t> de </a:t>
            </a:r>
            <a:r>
              <a:rPr lang="en-US" dirty="0" err="1"/>
              <a:t>comunicação</a:t>
            </a:r>
            <a:r>
              <a:rPr lang="en-US" dirty="0"/>
              <a:t> social</a:t>
            </a:r>
            <a:endParaRPr dirty="0"/>
          </a:p>
          <a:p>
            <a:pPr marL="287020" lvl="0" indent="-109220" rtl="0">
              <a:lnSpc>
                <a:spcPct val="100000"/>
              </a:lnSpc>
              <a:spcBef>
                <a:spcPts val="1700"/>
              </a:spcBef>
              <a:spcAft>
                <a:spcPts val="0"/>
              </a:spcAft>
              <a:buClr>
                <a:schemeClr val="dk1"/>
              </a:buClr>
              <a:buSzPts val="2800"/>
              <a:buNone/>
            </a:pPr>
            <a:endParaRPr dirty="0">
              <a:solidFill>
                <a:schemeClr val="dk2"/>
              </a:solidFill>
            </a:endParaRPr>
          </a:p>
        </p:txBody>
      </p:sp>
      <p:sp>
        <p:nvSpPr>
          <p:cNvPr id="3" name="Title 2">
            <a:extLst>
              <a:ext uri="{FF2B5EF4-FFF2-40B4-BE49-F238E27FC236}">
                <a16:creationId xmlns:a16="http://schemas.microsoft.com/office/drawing/2014/main" id="{C28D6231-0E7D-CAB2-CD0E-0B0844F6BEA2}"/>
              </a:ext>
            </a:extLst>
          </p:cNvPr>
          <p:cNvSpPr>
            <a:spLocks noGrp="1"/>
          </p:cNvSpPr>
          <p:nvPr>
            <p:ph type="title"/>
          </p:nvPr>
        </p:nvSpPr>
        <p:spPr>
          <a:xfrm>
            <a:off x="838200" y="457200"/>
            <a:ext cx="10912522" cy="800100"/>
          </a:xfrm>
        </p:spPr>
        <p:txBody>
          <a:bodyPr/>
          <a:lstStyle/>
          <a:p>
            <a:r>
              <a:rPr lang="en-US" dirty="0"/>
              <a:t>Como </a:t>
            </a:r>
            <a:r>
              <a:rPr lang="en-US" dirty="0" err="1"/>
              <a:t>são</a:t>
            </a:r>
            <a:r>
              <a:rPr lang="en-US" dirty="0"/>
              <a:t> </a:t>
            </a:r>
            <a:r>
              <a:rPr lang="en-US" dirty="0" err="1"/>
              <a:t>identificados</a:t>
            </a:r>
            <a:r>
              <a:rPr lang="en-US" dirty="0"/>
              <a:t> </a:t>
            </a:r>
            <a:r>
              <a:rPr lang="en-US" dirty="0" err="1"/>
              <a:t>os</a:t>
            </a:r>
            <a:r>
              <a:rPr lang="en-US" dirty="0"/>
              <a:t> </a:t>
            </a:r>
            <a:r>
              <a:rPr lang="en-US" dirty="0" err="1"/>
              <a:t>potenciais</a:t>
            </a:r>
            <a:r>
              <a:rPr lang="en-US" dirty="0"/>
              <a:t> </a:t>
            </a:r>
            <a:r>
              <a:rPr lang="en-US" dirty="0" err="1"/>
              <a:t>surtos</a:t>
            </a:r>
            <a:br>
              <a:rPr lang="en-US" dirty="0"/>
            </a:br>
            <a:endParaRPr lang="pt-B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3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30">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30">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0">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7" name="Google Shape;337;p9"/>
          <p:cNvSpPr txBox="1">
            <a:spLocks noGrp="1"/>
          </p:cNvSpPr>
          <p:nvPr>
            <p:ph sz="half" idx="2"/>
          </p:nvPr>
        </p:nvSpPr>
        <p:spPr>
          <a:xfrm>
            <a:off x="838200" y="1507860"/>
            <a:ext cx="5541496" cy="4639309"/>
          </a:xfrm>
          <a:prstGeom prst="rect">
            <a:avLst/>
          </a:prstGeom>
          <a:noFill/>
          <a:ln>
            <a:noFill/>
          </a:ln>
        </p:spPr>
        <p:txBody>
          <a:bodyPr spcFirstLastPara="1" wrap="square" lIns="91425" tIns="45700" rIns="91425" bIns="45700" anchor="t" anchorCtr="0">
            <a:noAutofit/>
          </a:bodyPr>
          <a:lstStyle/>
          <a:p>
            <a:pPr marL="0" lvl="0" indent="0" rtl="0">
              <a:lnSpc>
                <a:spcPct val="100000"/>
              </a:lnSpc>
              <a:spcBef>
                <a:spcPts val="0"/>
              </a:spcBef>
              <a:spcAft>
                <a:spcPts val="0"/>
              </a:spcAft>
              <a:buClr>
                <a:srgbClr val="00953A"/>
              </a:buClr>
              <a:buSzPts val="2800"/>
              <a:buNone/>
            </a:pPr>
            <a:r>
              <a:rPr lang="en-US" b="1" dirty="0" err="1">
                <a:solidFill>
                  <a:srgbClr val="00953A"/>
                </a:solidFill>
              </a:rPr>
              <a:t>Fatores</a:t>
            </a:r>
            <a:r>
              <a:rPr lang="en-US" b="1" dirty="0">
                <a:solidFill>
                  <a:srgbClr val="00953A"/>
                </a:solidFill>
              </a:rPr>
              <a:t> de </a:t>
            </a:r>
            <a:r>
              <a:rPr lang="en-US" b="1" dirty="0" err="1">
                <a:solidFill>
                  <a:srgbClr val="00953A"/>
                </a:solidFill>
              </a:rPr>
              <a:t>doença</a:t>
            </a:r>
            <a:endParaRPr dirty="0"/>
          </a:p>
          <a:p>
            <a:pPr marL="685800" lvl="1" indent="-342900" algn="l" rtl="0">
              <a:lnSpc>
                <a:spcPct val="100000"/>
              </a:lnSpc>
              <a:spcBef>
                <a:spcPts val="400"/>
              </a:spcBef>
              <a:spcAft>
                <a:spcPts val="0"/>
              </a:spcAft>
              <a:buClr>
                <a:schemeClr val="dk1"/>
              </a:buClr>
              <a:buSzPts val="2400"/>
              <a:buFont typeface="Arial"/>
              <a:buChar char="•"/>
            </a:pPr>
            <a:r>
              <a:rPr lang="en-US" sz="2800" dirty="0" err="1"/>
              <a:t>Número</a:t>
            </a:r>
            <a:r>
              <a:rPr lang="en-US" sz="2800" dirty="0"/>
              <a:t> de </a:t>
            </a:r>
            <a:r>
              <a:rPr lang="en-US" sz="2800" dirty="0" err="1"/>
              <a:t>casos</a:t>
            </a:r>
            <a:r>
              <a:rPr lang="en-US" sz="2800" dirty="0"/>
              <a:t> versus </a:t>
            </a:r>
            <a:r>
              <a:rPr lang="en-US" sz="2800" dirty="0" err="1"/>
              <a:t>limiar</a:t>
            </a:r>
            <a:r>
              <a:rPr lang="en-US" sz="2800" dirty="0"/>
              <a:t> </a:t>
            </a:r>
            <a:r>
              <a:rPr lang="en-US" sz="2800" dirty="0" err="1"/>
              <a:t>ou</a:t>
            </a:r>
            <a:r>
              <a:rPr lang="en-US" sz="2800" dirty="0"/>
              <a:t> </a:t>
            </a:r>
            <a:r>
              <a:rPr lang="en-US" sz="2800" dirty="0" err="1"/>
              <a:t>previsão</a:t>
            </a:r>
            <a:endParaRPr sz="2800" dirty="0"/>
          </a:p>
          <a:p>
            <a:pPr marL="685800" lvl="1" indent="-342900" algn="l" rtl="0">
              <a:lnSpc>
                <a:spcPct val="100000"/>
              </a:lnSpc>
              <a:spcBef>
                <a:spcPts val="600"/>
              </a:spcBef>
              <a:spcAft>
                <a:spcPts val="0"/>
              </a:spcAft>
              <a:buClr>
                <a:schemeClr val="dk1"/>
              </a:buClr>
              <a:buSzPts val="2400"/>
              <a:buFont typeface="Arial"/>
              <a:buChar char="•"/>
            </a:pPr>
            <a:r>
              <a:rPr lang="en-US" sz="2800" dirty="0" err="1"/>
              <a:t>Doença</a:t>
            </a:r>
            <a:r>
              <a:rPr lang="en-US" sz="2800" dirty="0"/>
              <a:t> nova ou desconhecida</a:t>
            </a:r>
            <a:endParaRPr sz="2800" dirty="0"/>
          </a:p>
          <a:p>
            <a:pPr marL="685800" lvl="1" indent="-342900" algn="l" rtl="0">
              <a:lnSpc>
                <a:spcPct val="100000"/>
              </a:lnSpc>
              <a:spcBef>
                <a:spcPts val="600"/>
              </a:spcBef>
              <a:spcAft>
                <a:spcPts val="0"/>
              </a:spcAft>
              <a:buClr>
                <a:schemeClr val="dk1"/>
              </a:buClr>
              <a:buSzPts val="2400"/>
              <a:buFont typeface="Arial"/>
              <a:buChar char="•"/>
            </a:pPr>
            <a:r>
              <a:rPr lang="en-US" sz="2800" dirty="0"/>
              <a:t>Gravidade da doença</a:t>
            </a:r>
            <a:endParaRPr sz="2800" dirty="0"/>
          </a:p>
          <a:p>
            <a:pPr marL="685800" lvl="1" indent="-342900" algn="l" rtl="0">
              <a:lnSpc>
                <a:spcPct val="100000"/>
              </a:lnSpc>
              <a:spcBef>
                <a:spcPts val="600"/>
              </a:spcBef>
              <a:spcAft>
                <a:spcPts val="0"/>
              </a:spcAft>
              <a:buClr>
                <a:schemeClr val="dk1"/>
              </a:buClr>
              <a:buSzPts val="2400"/>
              <a:buFont typeface="Arial"/>
              <a:buChar char="•"/>
            </a:pPr>
            <a:r>
              <a:rPr lang="en-US" sz="2800" dirty="0"/>
              <a:t>Potencial de propagação</a:t>
            </a:r>
            <a:endParaRPr sz="2800" dirty="0"/>
          </a:p>
          <a:p>
            <a:pPr marL="685800" lvl="1" indent="-342900" algn="l" rtl="0">
              <a:lnSpc>
                <a:spcPct val="100000"/>
              </a:lnSpc>
              <a:spcBef>
                <a:spcPts val="600"/>
              </a:spcBef>
              <a:spcAft>
                <a:spcPts val="0"/>
              </a:spcAft>
              <a:buClr>
                <a:schemeClr val="dk1"/>
              </a:buClr>
              <a:buSzPts val="2400"/>
              <a:buFont typeface="Arial"/>
              <a:buChar char="•"/>
            </a:pPr>
            <a:r>
              <a:rPr lang="en-US" sz="2800" dirty="0"/>
              <a:t>Doença que se pretende erradicar a nível mundial (poliomielite, sarampo, raiva</a:t>
            </a:r>
            <a:r>
              <a:rPr lang="en-US" dirty="0"/>
              <a:t>) </a:t>
            </a:r>
            <a:endParaRPr dirty="0"/>
          </a:p>
        </p:txBody>
      </p:sp>
      <p:sp>
        <p:nvSpPr>
          <p:cNvPr id="4" name="Title 3">
            <a:extLst>
              <a:ext uri="{FF2B5EF4-FFF2-40B4-BE49-F238E27FC236}">
                <a16:creationId xmlns:a16="http://schemas.microsoft.com/office/drawing/2014/main" id="{9300AEC4-E899-A3B6-7C1C-1ED1CFAD223D}"/>
              </a:ext>
            </a:extLst>
          </p:cNvPr>
          <p:cNvSpPr>
            <a:spLocks noGrp="1"/>
          </p:cNvSpPr>
          <p:nvPr>
            <p:ph type="title"/>
          </p:nvPr>
        </p:nvSpPr>
        <p:spPr/>
        <p:txBody>
          <a:bodyPr/>
          <a:lstStyle/>
          <a:p>
            <a:r>
              <a:rPr lang="en-US" dirty="0"/>
              <a:t>Deve </a:t>
            </a:r>
            <a:r>
              <a:rPr lang="en-US" dirty="0" err="1"/>
              <a:t>investigar</a:t>
            </a:r>
            <a:r>
              <a:rPr lang="en-US" dirty="0"/>
              <a:t>? </a:t>
            </a:r>
            <a:r>
              <a:rPr lang="en-US" dirty="0" err="1"/>
              <a:t>Depende</a:t>
            </a:r>
            <a:r>
              <a:rPr lang="en-US" dirty="0"/>
              <a:t>!</a:t>
            </a:r>
            <a:br>
              <a:rPr lang="en-US" dirty="0"/>
            </a:br>
            <a:endParaRPr lang="pt-BR" dirty="0"/>
          </a:p>
        </p:txBody>
      </p:sp>
      <p:sp>
        <p:nvSpPr>
          <p:cNvPr id="338" name="Google Shape;338;p9"/>
          <p:cNvSpPr txBox="1"/>
          <p:nvPr/>
        </p:nvSpPr>
        <p:spPr>
          <a:xfrm>
            <a:off x="6138440" y="1478857"/>
            <a:ext cx="5541496" cy="4441856"/>
          </a:xfrm>
          <a:prstGeom prst="rect">
            <a:avLst/>
          </a:prstGeom>
          <a:noFill/>
          <a:ln>
            <a:noFill/>
          </a:ln>
        </p:spPr>
        <p:txBody>
          <a:bodyPr spcFirstLastPara="1" wrap="square" lIns="91425" tIns="45700" rIns="91425" bIns="45700" anchor="t" anchorCtr="0">
            <a:noAutofit/>
          </a:bodyPr>
          <a:lstStyle/>
          <a:p>
            <a:pPr marL="0" marR="0" lvl="0" indent="0" defTabSz="457200" rtl="0" eaLnBrk="1" fontAlgn="auto" latinLnBrk="0" hangingPunct="1">
              <a:lnSpc>
                <a:spcPct val="100000"/>
              </a:lnSpc>
              <a:spcBef>
                <a:spcPts val="0"/>
              </a:spcBef>
              <a:spcAft>
                <a:spcPts val="0"/>
              </a:spcAft>
              <a:buClr>
                <a:srgbClr val="00953A"/>
              </a:buClr>
              <a:buSzPts val="2800"/>
              <a:buFont typeface="Arial"/>
              <a:buNone/>
              <a:tabLst/>
              <a:defRPr/>
            </a:pPr>
            <a:r>
              <a:rPr kumimoji="0" lang="en-US" sz="2800" b="1" i="0" u="none" strike="noStrike" kern="1200" cap="none" spc="0" normalizeH="0" baseline="0" noProof="0" dirty="0" err="1">
                <a:ln>
                  <a:noFill/>
                </a:ln>
                <a:solidFill>
                  <a:srgbClr val="00953A"/>
                </a:solidFill>
                <a:effectLst/>
                <a:uLnTx/>
                <a:uFillTx/>
                <a:latin typeface="Arial"/>
                <a:ea typeface="Arial"/>
                <a:cs typeface="Arial"/>
                <a:sym typeface="Arial"/>
              </a:rPr>
              <a:t>Fatores</a:t>
            </a:r>
            <a:r>
              <a:rPr kumimoji="0" lang="en-US" sz="2800" b="1" i="0" u="none" strike="noStrike" kern="1200" cap="none" spc="0" normalizeH="0" baseline="0" noProof="0" dirty="0">
                <a:ln>
                  <a:noFill/>
                </a:ln>
                <a:solidFill>
                  <a:srgbClr val="00953A"/>
                </a:solidFill>
                <a:effectLst/>
                <a:uLnTx/>
                <a:uFillTx/>
                <a:latin typeface="Arial"/>
                <a:ea typeface="Arial"/>
                <a:cs typeface="Arial"/>
                <a:sym typeface="Arial"/>
              </a:rPr>
              <a:t> de </a:t>
            </a:r>
            <a:r>
              <a:rPr kumimoji="0" lang="en-US" sz="2800" b="1" i="0" u="none" strike="noStrike" kern="1200" cap="none" spc="0" normalizeH="0" baseline="0" noProof="0" dirty="0" err="1">
                <a:ln>
                  <a:noFill/>
                </a:ln>
                <a:solidFill>
                  <a:srgbClr val="00953A"/>
                </a:solidFill>
                <a:effectLst/>
                <a:uLnTx/>
                <a:uFillTx/>
                <a:latin typeface="Arial"/>
                <a:ea typeface="Arial"/>
                <a:cs typeface="Arial"/>
                <a:sym typeface="Arial"/>
              </a:rPr>
              <a:t>governança</a:t>
            </a:r>
            <a:endParaRPr kumimoji="0" sz="1800" b="0" i="0" u="none" strike="noStrike" kern="1200" cap="none" spc="0" normalizeH="0" baseline="0" noProof="0" dirty="0">
              <a:ln>
                <a:noFill/>
              </a:ln>
              <a:solidFill>
                <a:prstClr val="black"/>
              </a:solidFill>
              <a:effectLst/>
              <a:uLnTx/>
              <a:uFillTx/>
              <a:latin typeface="Arial"/>
              <a:ea typeface="+mn-ea"/>
              <a:cs typeface="+mn-cs"/>
            </a:endParaRPr>
          </a:p>
          <a:p>
            <a:pPr marL="685800" marR="0" lvl="1" indent="-342900" algn="l" defTabSz="457200" rtl="0" eaLnBrk="1" fontAlgn="auto" latinLnBrk="0" hangingPunct="1">
              <a:lnSpc>
                <a:spcPct val="100000"/>
              </a:lnSpc>
              <a:spcBef>
                <a:spcPts val="400"/>
              </a:spcBef>
              <a:spcAft>
                <a:spcPts val="0"/>
              </a:spcAft>
              <a:buClr>
                <a:prstClr val="black"/>
              </a:buClr>
              <a:buSzPts val="2400"/>
              <a:buFont typeface="Arial"/>
              <a:buChar char="•"/>
              <a:tabLst/>
              <a:defRPr/>
            </a:pP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Recursos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disponíveis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nos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Ministérios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da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Saúde</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da Agricultura e/</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ou</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do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Ambiente</a:t>
            </a:r>
            <a:endParaRPr kumimoji="0" sz="2800" b="0" i="0" u="none" strike="noStrike" kern="1200" cap="none" spc="0" normalizeH="0" baseline="0" noProof="0" dirty="0">
              <a:ln>
                <a:noFill/>
              </a:ln>
              <a:solidFill>
                <a:prstClr val="black"/>
              </a:solidFill>
              <a:effectLst/>
              <a:uLnTx/>
              <a:uFillTx/>
              <a:latin typeface="Arial"/>
              <a:ea typeface="+mn-ea"/>
              <a:cs typeface="+mn-cs"/>
            </a:endParaRPr>
          </a:p>
          <a:p>
            <a:pPr marL="685800" marR="0" lvl="1" indent="-342900" algn="l" defTabSz="457200" rtl="0" eaLnBrk="1" fontAlgn="auto" latinLnBrk="0" hangingPunct="1">
              <a:lnSpc>
                <a:spcPct val="100000"/>
              </a:lnSpc>
              <a:spcBef>
                <a:spcPts val="600"/>
              </a:spcBef>
              <a:spcAft>
                <a:spcPts val="0"/>
              </a:spcAft>
              <a:buClr>
                <a:prstClr val="black"/>
              </a:buClr>
              <a:buSzPts val="2400"/>
              <a:buFont typeface="Arial"/>
              <a:buChar char="•"/>
              <a:tabLst/>
              <a:defRPr/>
            </a:pP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Relações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públicas</a:t>
            </a:r>
            <a:endParaRPr kumimoji="0" sz="2800" b="0" i="0" u="none" strike="noStrike" kern="1200" cap="none" spc="0" normalizeH="0" baseline="0" noProof="0" dirty="0">
              <a:ln>
                <a:noFill/>
              </a:ln>
              <a:solidFill>
                <a:prstClr val="black"/>
              </a:solidFill>
              <a:effectLst/>
              <a:uLnTx/>
              <a:uFillTx/>
              <a:latin typeface="Arial"/>
              <a:ea typeface="+mn-ea"/>
              <a:cs typeface="+mn-cs"/>
            </a:endParaRPr>
          </a:p>
          <a:p>
            <a:pPr marL="685800" marR="0" lvl="1" indent="-342900" algn="l" defTabSz="457200" rtl="0" eaLnBrk="1" fontAlgn="auto" latinLnBrk="0" hangingPunct="1">
              <a:lnSpc>
                <a:spcPct val="100000"/>
              </a:lnSpc>
              <a:spcBef>
                <a:spcPts val="600"/>
              </a:spcBef>
              <a:spcAft>
                <a:spcPts val="0"/>
              </a:spcAft>
              <a:buClr>
                <a:prstClr val="black"/>
              </a:buClr>
              <a:buSzPts val="2400"/>
              <a:buFont typeface="Arial"/>
              <a:buChar char="•"/>
              <a:tabLst/>
              <a:defRPr/>
            </a:pP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Considerações</a:t>
            </a:r>
            <a:r>
              <a:rPr kumimoji="0" lang="en-US" sz="2800" b="0" i="0" u="none" strike="noStrike" kern="1200" cap="none" spc="0" normalizeH="0" baseline="0" noProof="0" dirty="0">
                <a:ln>
                  <a:noFill/>
                </a:ln>
                <a:solidFill>
                  <a:prstClr val="black"/>
                </a:solidFill>
                <a:effectLst/>
                <a:uLnTx/>
                <a:uFillTx/>
                <a:latin typeface="Arial"/>
                <a:ea typeface="Arial"/>
                <a:cs typeface="Arial"/>
                <a:sym typeface="Arial"/>
              </a:rPr>
              <a:t> </a:t>
            </a:r>
            <a:r>
              <a:rPr kumimoji="0" lang="en-US" sz="2800" b="0" i="0" u="none" strike="noStrike" kern="1200" cap="none" spc="0" normalizeH="0" baseline="0" noProof="0" dirty="0" err="1">
                <a:ln>
                  <a:noFill/>
                </a:ln>
                <a:solidFill>
                  <a:prstClr val="black"/>
                </a:solidFill>
                <a:effectLst/>
                <a:uLnTx/>
                <a:uFillTx/>
                <a:latin typeface="Arial"/>
                <a:ea typeface="Arial"/>
                <a:cs typeface="Arial"/>
                <a:sym typeface="Arial"/>
              </a:rPr>
              <a:t>políticas</a:t>
            </a:r>
            <a:endParaRPr kumimoji="0" sz="2800" b="0" i="0" u="none" strike="noStrike" kern="1200" cap="none" spc="0" normalizeH="0" baseline="0" noProof="0" dirty="0">
              <a:ln>
                <a:noFill/>
              </a:ln>
              <a:solidFill>
                <a:prstClr val="black"/>
              </a:solidFill>
              <a:effectLst/>
              <a:uLnTx/>
              <a:uFillTx/>
              <a:latin typeface="Arial"/>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3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3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37">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3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8">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38">
                                            <p:txEl>
                                              <p:pRg st="1" end="1"/>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8">
                                            <p:txEl>
                                              <p:pRg st="2" end="2"/>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3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 grpId="0" uiExpand="1" build="p"/>
      <p:bldP spid="338" grpId="0" uiExpand="1" build="p"/>
    </p:bldLst>
  </p:timing>
</p:sld>
</file>

<file path=ppt/theme/theme1.xml><?xml version="1.0" encoding="utf-8"?>
<a:theme xmlns:a="http://schemas.openxmlformats.org/drawingml/2006/main" name="Theme2PT_11_14_202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_11_14_2024" id="{62F852CC-3320-4244-9CF1-A3638F56D625}" vid="{8CC065A4-8F2B-46DC-8FA1-8453EE6020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ForReference xmlns="52ff0146-47b4-4d51-8c1c-03266fcd63a2">false</ForReference>
    <lcf76f155ced4ddcb4097134ff3c332f xmlns="52ff0146-47b4-4d51-8c1c-03266fcd63a2">
      <Terms xmlns="http://schemas.microsoft.com/office/infopath/2007/PartnerControls"/>
    </lcf76f155ced4ddcb4097134ff3c332f>
    <TaxCatchAll xmlns="cd03f174-a395-49eb-8ee9-8d943e22f40d"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8948C54-FEB3-4F16-AC5E-AAE841B0D54F}">
  <ds:schemaRefs>
    <ds:schemaRef ds:uri="http://schemas.microsoft.com/office/2006/metadata/properties"/>
    <ds:schemaRef ds:uri="http://www.w3.org/XML/1998/namespace"/>
    <ds:schemaRef ds:uri="cd03f174-a395-49eb-8ee9-8d943e22f40d"/>
    <ds:schemaRef ds:uri="http://schemas.microsoft.com/office/2006/documentManagement/types"/>
    <ds:schemaRef ds:uri="http://purl.org/dc/elements/1.1/"/>
    <ds:schemaRef ds:uri="http://purl.org/dc/dcmitype/"/>
    <ds:schemaRef ds:uri="http://schemas.openxmlformats.org/package/2006/metadata/core-properties"/>
    <ds:schemaRef ds:uri="http://schemas.microsoft.com/office/infopath/2007/PartnerControls"/>
    <ds:schemaRef ds:uri="52ff0146-47b4-4d51-8c1c-03266fcd63a2"/>
    <ds:schemaRef ds:uri="http://purl.org/dc/terms/"/>
  </ds:schemaRefs>
</ds:datastoreItem>
</file>

<file path=customXml/itemProps2.xml><?xml version="1.0" encoding="utf-8"?>
<ds:datastoreItem xmlns:ds="http://schemas.openxmlformats.org/officeDocument/2006/customXml" ds:itemID="{657489E6-52BF-40BA-8C5E-8BFEE5B51214}">
  <ds:schemaRefs>
    <ds:schemaRef ds:uri="http://schemas.microsoft.com/sharepoint/v3/contenttype/forms"/>
  </ds:schemaRefs>
</ds:datastoreItem>
</file>

<file path=customXml/itemProps3.xml><?xml version="1.0" encoding="utf-8"?>
<ds:datastoreItem xmlns:ds="http://schemas.openxmlformats.org/officeDocument/2006/customXml" ds:itemID="{BAC5CC92-4E72-49D6-9253-8644D76A8CD2}"/>
</file>

<file path=docProps/app.xml><?xml version="1.0" encoding="utf-8"?>
<Properties xmlns="http://schemas.openxmlformats.org/officeDocument/2006/extended-properties" xmlns:vt="http://schemas.openxmlformats.org/officeDocument/2006/docPropsVTypes">
  <Template>Theme2PT_11_14_2024</Template>
  <TotalTime>2320</TotalTime>
  <Words>6431</Words>
  <Application>Microsoft Office PowerPoint</Application>
  <PresentationFormat>Widescreen</PresentationFormat>
  <Paragraphs>579</Paragraphs>
  <Slides>31</Slides>
  <Notes>31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31</vt:i4>
      </vt:variant>
    </vt:vector>
  </HeadingPairs>
  <TitlesOfParts>
    <vt:vector size="41" baseType="lpstr">
      <vt:lpstr>Arial</vt:lpstr>
      <vt:lpstr>Arial Re</vt:lpstr>
      <vt:lpstr>Calibri</vt:lpstr>
      <vt:lpstr>Courier New</vt:lpstr>
      <vt:lpstr>Franklin Gothic Medium</vt:lpstr>
      <vt:lpstr>Franklin Gothic Medium Cond</vt:lpstr>
      <vt:lpstr>Libre Franklin Medium</vt:lpstr>
      <vt:lpstr>Noto Sans Symbols</vt:lpstr>
      <vt:lpstr>Wingdings</vt:lpstr>
      <vt:lpstr>Theme2PT_11_14_2024</vt:lpstr>
      <vt:lpstr>PowerPoint Presentation</vt:lpstr>
      <vt:lpstr>PowerPoint Presentation</vt:lpstr>
      <vt:lpstr>PowerPoint Presentation</vt:lpstr>
      <vt:lpstr>Surtos nas notícias </vt:lpstr>
      <vt:lpstr>O que é um surto? </vt:lpstr>
      <vt:lpstr>Os casos excederam o limite? (1/2) </vt:lpstr>
      <vt:lpstr>Os casos excederam o limite? (2/2) </vt:lpstr>
      <vt:lpstr>Como são identificados os potenciais surtos </vt:lpstr>
      <vt:lpstr>Deve investigar? Depende! </vt:lpstr>
      <vt:lpstr>Porquê investigar? </vt:lpstr>
      <vt:lpstr>Cada investigação de surto é diferente </vt:lpstr>
      <vt:lpstr>O que deve ser prioritário: Investigar  ou controlar? </vt:lpstr>
      <vt:lpstr>Que quadrante? Doenças humanas </vt:lpstr>
      <vt:lpstr>PowerPoint Presentation</vt:lpstr>
      <vt:lpstr>Exceções à regra </vt:lpstr>
      <vt:lpstr>Exercício: realizaria investigação? (1/5)</vt:lpstr>
      <vt:lpstr>Exercício: realizaria investigação? (2/5)</vt:lpstr>
      <vt:lpstr>Exercício: realizaria investigação? (3/5)</vt:lpstr>
      <vt:lpstr>Exercício: realizaria investigação? (4/5)</vt:lpstr>
      <vt:lpstr>Exercício: realizaria investigação? (5/5)</vt:lpstr>
      <vt:lpstr>Objetivos de uma investigação no campo</vt:lpstr>
      <vt:lpstr>Exercício: Objetivos da investigação (1/5) </vt:lpstr>
      <vt:lpstr>Exercício: Objetivos da investigação (2/5) </vt:lpstr>
      <vt:lpstr>Exercício: Objetivos da investigação (3/5) </vt:lpstr>
      <vt:lpstr>Exercício: Objetivos da investigação (4/5) </vt:lpstr>
      <vt:lpstr>Exercício: Objetivos da investigação (5/5) </vt:lpstr>
      <vt:lpstr>Investigações ambientais </vt:lpstr>
      <vt:lpstr>Conceitos-chave em toxicologia (1/2) </vt:lpstr>
      <vt:lpstr>Conceitos-chave em toxicologia (2/2) </vt:lpstr>
      <vt:lpstr>Resumo </vt:lpstr>
      <vt:lpstr>Revisão dos objetivos de aprendizagem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Martel, Lise (CDC/GHC/DGHP)</dc:creator>
  <cp:keywords>, docId:087F96B161B88FCD35390F6C923D042C</cp:keywords>
  <cp:lastModifiedBy>Gallagher, Darby (CDC/GHC/DGHP)</cp:lastModifiedBy>
  <cp:revision>51</cp:revision>
  <dcterms:created xsi:type="dcterms:W3CDTF">2024-10-04T19:45:02Z</dcterms:created>
  <dcterms:modified xsi:type="dcterms:W3CDTF">2026-01-21T19:29:18Z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b94a7b8-f06c-4dfe-bdcc-9b548fd58c31_Enabled">
    <vt:lpwstr>true</vt:lpwstr>
  </property>
  <property fmtid="{D5CDD505-2E9C-101B-9397-08002B2CF9AE}" pid="3" name="MSIP_Label_7b94a7b8-f06c-4dfe-bdcc-9b548fd58c31_SetDate">
    <vt:lpwstr>2024-10-04T19:46:30Z</vt:lpwstr>
  </property>
  <property fmtid="{D5CDD505-2E9C-101B-9397-08002B2CF9AE}" pid="4" name="MSIP_Label_7b94a7b8-f06c-4dfe-bdcc-9b548fd58c31_Method">
    <vt:lpwstr>Privileged</vt:lpwstr>
  </property>
  <property fmtid="{D5CDD505-2E9C-101B-9397-08002B2CF9AE}" pid="5" name="MSIP_Label_7b94a7b8-f06c-4dfe-bdcc-9b548fd58c31_Name">
    <vt:lpwstr>7b94a7b8-f06c-4dfe-bdcc-9b548fd58c31</vt:lpwstr>
  </property>
  <property fmtid="{D5CDD505-2E9C-101B-9397-08002B2CF9AE}" pid="6" name="MSIP_Label_7b94a7b8-f06c-4dfe-bdcc-9b548fd58c31_SiteId">
    <vt:lpwstr>9ce70869-60db-44fd-abe8-d2767077fc8f</vt:lpwstr>
  </property>
  <property fmtid="{D5CDD505-2E9C-101B-9397-08002B2CF9AE}" pid="7" name="MSIP_Label_7b94a7b8-f06c-4dfe-bdcc-9b548fd58c31_ActionId">
    <vt:lpwstr>791c4b2f-0b2f-4398-9cfd-a03c5655a078</vt:lpwstr>
  </property>
  <property fmtid="{D5CDD505-2E9C-101B-9397-08002B2CF9AE}" pid="8" name="MSIP_Label_7b94a7b8-f06c-4dfe-bdcc-9b548fd58c31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